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90" r:id="rId3"/>
    <p:sldId id="299" r:id="rId4"/>
    <p:sldId id="269" r:id="rId5"/>
    <p:sldId id="301" r:id="rId6"/>
    <p:sldId id="303" r:id="rId7"/>
    <p:sldId id="291" r:id="rId8"/>
    <p:sldId id="300" r:id="rId9"/>
    <p:sldId id="304" r:id="rId10"/>
    <p:sldId id="270" r:id="rId11"/>
    <p:sldId id="276" r:id="rId12"/>
    <p:sldId id="295" r:id="rId13"/>
    <p:sldId id="263" r:id="rId14"/>
    <p:sldId id="305" r:id="rId15"/>
    <p:sldId id="298" r:id="rId16"/>
    <p:sldId id="297"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76310-C196-0E98-2609-3C1EB586E344}" v="555" dt="2022-02-19T17:49:55.492"/>
    <p1510:client id="{2B6E58CD-F4F6-5A37-AED1-3FDF54DD2C9B}" v="734" dt="2022-02-12T08:25:01.086"/>
    <p1510:client id="{2DEA53A3-2740-C7D1-6CE5-C2B3F2DFBCAE}" v="33" dt="2022-02-20T08:12:23.741"/>
    <p1510:client id="{39BA3040-7D7E-D430-2E5F-683756CE6120}" v="20" dt="2022-02-24T18:04:06.635"/>
    <p1510:client id="{5621BBBF-0F46-AB0D-3C74-11DAC4BF34D4}" v="231" dt="2022-02-23T17:11:36.289"/>
    <p1510:client id="{60E2BA3E-A550-BF7C-2225-59D717557A73}" v="108" dt="2022-02-23T06:16:46.945"/>
    <p1510:client id="{94ABF23F-B7DD-97B0-2760-751FA82FAA01}" v="206" dt="2022-02-20T08:33:36.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3"/>
    <p:restoredTop sz="94672"/>
  </p:normalViewPr>
  <p:slideViewPr>
    <p:cSldViewPr snapToGrid="0" snapToObjects="1">
      <p:cViewPr varScale="1">
        <p:scale>
          <a:sx n="94" d="100"/>
          <a:sy n="94" d="100"/>
        </p:scale>
        <p:origin x="85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A13E8-57AA-4E58-9D62-CC2F71604146}"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DCEF5CC4-6040-4D04-9DD9-A297D0CF4B8D}">
      <dgm:prSet/>
      <dgm:spPr/>
      <dgm:t>
        <a:bodyPr/>
        <a:lstStyle/>
        <a:p>
          <a:r>
            <a:rPr lang="es-HN"/>
            <a:t>Clase de metodología de investigación se nos asignó la tarea de hacer una investigación sobre un tema de nuestra preferencia, nuestro tema de elección fue el desempleo y los nuevos emprendimientos que surgieron durante la pandemia en Honduras, Debido a las dificultades que hemos enfrentado a través de esta pandemia de COVID-19. </a:t>
          </a:r>
          <a:endParaRPr lang="en-US"/>
        </a:p>
      </dgm:t>
    </dgm:pt>
    <dgm:pt modelId="{A7BC1D0D-3E25-4B08-881C-84B4AB33176D}" type="parTrans" cxnId="{2EF5FCE6-89FF-495C-90B3-ED4167531983}">
      <dgm:prSet/>
      <dgm:spPr/>
      <dgm:t>
        <a:bodyPr/>
        <a:lstStyle/>
        <a:p>
          <a:endParaRPr lang="en-US"/>
        </a:p>
      </dgm:t>
    </dgm:pt>
    <dgm:pt modelId="{E4E735B4-29A4-414E-9BF1-33E22BC574A3}" type="sibTrans" cxnId="{2EF5FCE6-89FF-495C-90B3-ED4167531983}">
      <dgm:prSet/>
      <dgm:spPr/>
      <dgm:t>
        <a:bodyPr/>
        <a:lstStyle/>
        <a:p>
          <a:endParaRPr lang="en-US"/>
        </a:p>
      </dgm:t>
    </dgm:pt>
    <dgm:pt modelId="{0008810C-80E3-483A-84FD-54DBF27C0407}">
      <dgm:prSet/>
      <dgm:spPr/>
      <dgm:t>
        <a:bodyPr/>
        <a:lstStyle/>
        <a:p>
          <a:r>
            <a:rPr lang="es-ES"/>
            <a:t>La pandemia generada por el COVID-19 ha generado una crisis sanitaria que Hades cadenado una crisis humanitaria social y económica nunca vista desde la perspectiva epidemia semiológica por ser una enfermedad nueva continúa estudiando su historia y determinante, sin embargo, su impacto en la economía el ámbito social laboral y medidas sanitarias son posiblemente lo que se despierta con mayor incertidumbre. la investigación científica juega un rol sobresaliente para no solo entender el fenómeno en profundidad sino en la búsqueda de soluciones integrales que permitan a la sociedad mantenerse fuerte ante los momentos más difíciles. (Sagastume, Ramos, Zepeda, Osorto, &amp; Ramos, 2020)</a:t>
          </a:r>
          <a:endParaRPr lang="en-US"/>
        </a:p>
      </dgm:t>
    </dgm:pt>
    <dgm:pt modelId="{BF99FFB4-40AC-4586-9AA0-162B9604693C}" type="parTrans" cxnId="{C70139D6-00B9-4B93-B91F-626D387E3ACC}">
      <dgm:prSet/>
      <dgm:spPr/>
      <dgm:t>
        <a:bodyPr/>
        <a:lstStyle/>
        <a:p>
          <a:endParaRPr lang="en-US"/>
        </a:p>
      </dgm:t>
    </dgm:pt>
    <dgm:pt modelId="{62EF2703-C154-4D90-A066-75279CF5DF12}" type="sibTrans" cxnId="{C70139D6-00B9-4B93-B91F-626D387E3ACC}">
      <dgm:prSet/>
      <dgm:spPr/>
      <dgm:t>
        <a:bodyPr/>
        <a:lstStyle/>
        <a:p>
          <a:endParaRPr lang="en-US"/>
        </a:p>
      </dgm:t>
    </dgm:pt>
    <dgm:pt modelId="{8B02864C-84C6-4E01-8A87-978B3E995958}" type="pres">
      <dgm:prSet presAssocID="{047A13E8-57AA-4E58-9D62-CC2F71604146}" presName="linear" presStyleCnt="0">
        <dgm:presLayoutVars>
          <dgm:animLvl val="lvl"/>
          <dgm:resizeHandles val="exact"/>
        </dgm:presLayoutVars>
      </dgm:prSet>
      <dgm:spPr/>
    </dgm:pt>
    <dgm:pt modelId="{E04B651A-B6B9-4409-BE2E-D5F919E201B2}" type="pres">
      <dgm:prSet presAssocID="{DCEF5CC4-6040-4D04-9DD9-A297D0CF4B8D}" presName="parentText" presStyleLbl="node1" presStyleIdx="0" presStyleCnt="2" custLinFactY="-31394" custLinFactNeighborX="-3200" custLinFactNeighborY="-100000">
        <dgm:presLayoutVars>
          <dgm:chMax val="0"/>
          <dgm:bulletEnabled val="1"/>
        </dgm:presLayoutVars>
      </dgm:prSet>
      <dgm:spPr/>
    </dgm:pt>
    <dgm:pt modelId="{606D1C83-423D-49A2-A38F-2B4AAB077335}" type="pres">
      <dgm:prSet presAssocID="{E4E735B4-29A4-414E-9BF1-33E22BC574A3}" presName="spacer" presStyleCnt="0"/>
      <dgm:spPr/>
    </dgm:pt>
    <dgm:pt modelId="{4181AE64-8AE7-4411-916E-DA2DFA230C66}" type="pres">
      <dgm:prSet presAssocID="{0008810C-80E3-483A-84FD-54DBF27C0407}" presName="parentText" presStyleLbl="node1" presStyleIdx="1" presStyleCnt="2">
        <dgm:presLayoutVars>
          <dgm:chMax val="0"/>
          <dgm:bulletEnabled val="1"/>
        </dgm:presLayoutVars>
      </dgm:prSet>
      <dgm:spPr/>
    </dgm:pt>
  </dgm:ptLst>
  <dgm:cxnLst>
    <dgm:cxn modelId="{EE9B2167-2A55-4601-BDCA-CE3A4293BB80}" type="presOf" srcId="{DCEF5CC4-6040-4D04-9DD9-A297D0CF4B8D}" destId="{E04B651A-B6B9-4409-BE2E-D5F919E201B2}" srcOrd="0" destOrd="0" presId="urn:microsoft.com/office/officeart/2005/8/layout/vList2"/>
    <dgm:cxn modelId="{3A58DD82-9D74-4617-9261-D3D062D749A9}" type="presOf" srcId="{0008810C-80E3-483A-84FD-54DBF27C0407}" destId="{4181AE64-8AE7-4411-916E-DA2DFA230C66}" srcOrd="0" destOrd="0" presId="urn:microsoft.com/office/officeart/2005/8/layout/vList2"/>
    <dgm:cxn modelId="{A8E4649F-CF81-435D-9615-C0AFCD197953}" type="presOf" srcId="{047A13E8-57AA-4E58-9D62-CC2F71604146}" destId="{8B02864C-84C6-4E01-8A87-978B3E995958}" srcOrd="0" destOrd="0" presId="urn:microsoft.com/office/officeart/2005/8/layout/vList2"/>
    <dgm:cxn modelId="{C70139D6-00B9-4B93-B91F-626D387E3ACC}" srcId="{047A13E8-57AA-4E58-9D62-CC2F71604146}" destId="{0008810C-80E3-483A-84FD-54DBF27C0407}" srcOrd="1" destOrd="0" parTransId="{BF99FFB4-40AC-4586-9AA0-162B9604693C}" sibTransId="{62EF2703-C154-4D90-A066-75279CF5DF12}"/>
    <dgm:cxn modelId="{2EF5FCE6-89FF-495C-90B3-ED4167531983}" srcId="{047A13E8-57AA-4E58-9D62-CC2F71604146}" destId="{DCEF5CC4-6040-4D04-9DD9-A297D0CF4B8D}" srcOrd="0" destOrd="0" parTransId="{A7BC1D0D-3E25-4B08-881C-84B4AB33176D}" sibTransId="{E4E735B4-29A4-414E-9BF1-33E22BC574A3}"/>
    <dgm:cxn modelId="{95F94B9B-E3FE-4FB2-82A1-F4E6E87552D9}" type="presParOf" srcId="{8B02864C-84C6-4E01-8A87-978B3E995958}" destId="{E04B651A-B6B9-4409-BE2E-D5F919E201B2}" srcOrd="0" destOrd="0" presId="urn:microsoft.com/office/officeart/2005/8/layout/vList2"/>
    <dgm:cxn modelId="{9772355E-7D4F-481B-AC57-DA317F63AE93}" type="presParOf" srcId="{8B02864C-84C6-4E01-8A87-978B3E995958}" destId="{606D1C83-423D-49A2-A38F-2B4AAB077335}" srcOrd="1" destOrd="0" presId="urn:microsoft.com/office/officeart/2005/8/layout/vList2"/>
    <dgm:cxn modelId="{806D3EBC-ADDD-499B-BD9B-551A4AE54E8C}" type="presParOf" srcId="{8B02864C-84C6-4E01-8A87-978B3E995958}" destId="{4181AE64-8AE7-4411-916E-DA2DFA230C6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2BD13-F14D-4E44-BD87-8FD5C77D48A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0A4003E-1D33-4D1D-9F23-6A1D94E04079}">
      <dgm:prSet/>
      <dgm:spPr/>
      <dgm:t>
        <a:bodyPr/>
        <a:lstStyle/>
        <a:p>
          <a:r>
            <a:rPr lang="es-HN"/>
            <a:t>El </a:t>
          </a:r>
          <a:r>
            <a:rPr lang="es-HN" b="1"/>
            <a:t>sustento teórico </a:t>
          </a:r>
          <a:r>
            <a:rPr lang="es-HN"/>
            <a:t>de una investigación es el conglomerado de teorías que sirven para sustentar los argumentos que se usan en una investigación para dar soluciones a un problema. Al presentar esta información en algún lugar de la investigación, el investigador demuestra dominar el tema en desarrollo, lo que da más credibilidad a su trabajo.</a:t>
          </a:r>
          <a:r>
            <a:rPr lang="es-HN" baseline="30000"/>
            <a:t>3</a:t>
          </a:r>
          <a:endParaRPr lang="en-US"/>
        </a:p>
      </dgm:t>
    </dgm:pt>
    <dgm:pt modelId="{EE89E549-EE8D-4FB9-9630-A86AA5390D92}" type="parTrans" cxnId="{B6AFC2B6-BBB9-4858-9025-95D5308534E3}">
      <dgm:prSet/>
      <dgm:spPr/>
      <dgm:t>
        <a:bodyPr/>
        <a:lstStyle/>
        <a:p>
          <a:endParaRPr lang="en-US"/>
        </a:p>
      </dgm:t>
    </dgm:pt>
    <dgm:pt modelId="{D49DC414-D7E1-496A-BFF9-386FA1C37AB7}" type="sibTrans" cxnId="{B6AFC2B6-BBB9-4858-9025-95D5308534E3}">
      <dgm:prSet/>
      <dgm:spPr/>
      <dgm:t>
        <a:bodyPr/>
        <a:lstStyle/>
        <a:p>
          <a:endParaRPr lang="en-US"/>
        </a:p>
      </dgm:t>
    </dgm:pt>
    <dgm:pt modelId="{CE141251-FCAC-4C34-A3AE-4A946B16550A}">
      <dgm:prSet/>
      <dgm:spPr/>
      <dgm:t>
        <a:bodyPr/>
        <a:lstStyle/>
        <a:p>
          <a:r>
            <a:rPr lang="es-HN"/>
            <a:t>La pandemia de COVID-19 afecto a todos los continentes excepto Antártida, es una crisis de salud que nos ha afectado a todos, pero no solamente en la salud, sino que también nos afectó en otros aspectos como la crisis económica, social, y políticas. Estos cambios trajeron consigo nuevos retos y oportunidades para abrir paso a nuevas ideas de emprendimiento.</a:t>
          </a:r>
          <a:endParaRPr lang="en-US"/>
        </a:p>
      </dgm:t>
    </dgm:pt>
    <dgm:pt modelId="{160EF1EC-B1B3-429E-8440-9B826A5F4BB0}" type="parTrans" cxnId="{ED504882-2367-4CFF-9976-0AD02187C042}">
      <dgm:prSet/>
      <dgm:spPr/>
      <dgm:t>
        <a:bodyPr/>
        <a:lstStyle/>
        <a:p>
          <a:endParaRPr lang="en-US"/>
        </a:p>
      </dgm:t>
    </dgm:pt>
    <dgm:pt modelId="{A2D8DDD9-91E3-45D0-A62F-7C12F1578C70}" type="sibTrans" cxnId="{ED504882-2367-4CFF-9976-0AD02187C042}">
      <dgm:prSet/>
      <dgm:spPr/>
      <dgm:t>
        <a:bodyPr/>
        <a:lstStyle/>
        <a:p>
          <a:endParaRPr lang="en-US"/>
        </a:p>
      </dgm:t>
    </dgm:pt>
    <dgm:pt modelId="{A232B32D-3758-4E14-8DF7-2D391EB9D84A}">
      <dgm:prSet/>
      <dgm:spPr/>
      <dgm:t>
        <a:bodyPr/>
        <a:lstStyle/>
        <a:p>
          <a:r>
            <a:rPr lang="es-HN"/>
            <a:t>Utilizando Google Academiscs, hemos recopilado estudios previos realizados en latinoamerica como referencia.</a:t>
          </a:r>
          <a:r>
            <a:rPr lang="es-HN" baseline="30000"/>
            <a:t>4</a:t>
          </a:r>
          <a:endParaRPr lang="en-US"/>
        </a:p>
      </dgm:t>
    </dgm:pt>
    <dgm:pt modelId="{D7C63B30-D543-4C5A-AFC6-6AA3A8409B64}" type="parTrans" cxnId="{8AFF577E-5164-45DB-AB33-FA8F9E0814FA}">
      <dgm:prSet/>
      <dgm:spPr/>
      <dgm:t>
        <a:bodyPr/>
        <a:lstStyle/>
        <a:p>
          <a:endParaRPr lang="en-US"/>
        </a:p>
      </dgm:t>
    </dgm:pt>
    <dgm:pt modelId="{4D813A44-2FD6-493D-86D3-418C5D0EF67B}" type="sibTrans" cxnId="{8AFF577E-5164-45DB-AB33-FA8F9E0814FA}">
      <dgm:prSet/>
      <dgm:spPr/>
      <dgm:t>
        <a:bodyPr/>
        <a:lstStyle/>
        <a:p>
          <a:endParaRPr lang="en-US"/>
        </a:p>
      </dgm:t>
    </dgm:pt>
    <dgm:pt modelId="{1C2A4518-A7DA-4F13-A19F-6365D6E05A89}" type="pres">
      <dgm:prSet presAssocID="{77E2BD13-F14D-4E44-BD87-8FD5C77D48A2}" presName="linear" presStyleCnt="0">
        <dgm:presLayoutVars>
          <dgm:animLvl val="lvl"/>
          <dgm:resizeHandles val="exact"/>
        </dgm:presLayoutVars>
      </dgm:prSet>
      <dgm:spPr/>
    </dgm:pt>
    <dgm:pt modelId="{41433156-7EAA-4591-BD2F-0E3D96439358}" type="pres">
      <dgm:prSet presAssocID="{E0A4003E-1D33-4D1D-9F23-6A1D94E04079}" presName="parentText" presStyleLbl="node1" presStyleIdx="0" presStyleCnt="3">
        <dgm:presLayoutVars>
          <dgm:chMax val="0"/>
          <dgm:bulletEnabled val="1"/>
        </dgm:presLayoutVars>
      </dgm:prSet>
      <dgm:spPr/>
    </dgm:pt>
    <dgm:pt modelId="{124D5504-216E-4C07-8577-A10AB446F6A5}" type="pres">
      <dgm:prSet presAssocID="{D49DC414-D7E1-496A-BFF9-386FA1C37AB7}" presName="spacer" presStyleCnt="0"/>
      <dgm:spPr/>
    </dgm:pt>
    <dgm:pt modelId="{8D8CE3F2-A1E1-486C-BE22-C8D424976B82}" type="pres">
      <dgm:prSet presAssocID="{CE141251-FCAC-4C34-A3AE-4A946B16550A}" presName="parentText" presStyleLbl="node1" presStyleIdx="1" presStyleCnt="3">
        <dgm:presLayoutVars>
          <dgm:chMax val="0"/>
          <dgm:bulletEnabled val="1"/>
        </dgm:presLayoutVars>
      </dgm:prSet>
      <dgm:spPr/>
    </dgm:pt>
    <dgm:pt modelId="{ADB12E50-E729-47E3-9B84-F2F6BD5A9AE3}" type="pres">
      <dgm:prSet presAssocID="{A2D8DDD9-91E3-45D0-A62F-7C12F1578C70}" presName="spacer" presStyleCnt="0"/>
      <dgm:spPr/>
    </dgm:pt>
    <dgm:pt modelId="{2C4DAF4D-6AEA-4A0E-8F17-BD4F5CBD008C}" type="pres">
      <dgm:prSet presAssocID="{A232B32D-3758-4E14-8DF7-2D391EB9D84A}" presName="parentText" presStyleLbl="node1" presStyleIdx="2" presStyleCnt="3">
        <dgm:presLayoutVars>
          <dgm:chMax val="0"/>
          <dgm:bulletEnabled val="1"/>
        </dgm:presLayoutVars>
      </dgm:prSet>
      <dgm:spPr/>
    </dgm:pt>
  </dgm:ptLst>
  <dgm:cxnLst>
    <dgm:cxn modelId="{BB4A5470-DE01-44A4-AC18-C8A7CB8B324B}" type="presOf" srcId="{A232B32D-3758-4E14-8DF7-2D391EB9D84A}" destId="{2C4DAF4D-6AEA-4A0E-8F17-BD4F5CBD008C}" srcOrd="0" destOrd="0" presId="urn:microsoft.com/office/officeart/2005/8/layout/vList2"/>
    <dgm:cxn modelId="{8AFF577E-5164-45DB-AB33-FA8F9E0814FA}" srcId="{77E2BD13-F14D-4E44-BD87-8FD5C77D48A2}" destId="{A232B32D-3758-4E14-8DF7-2D391EB9D84A}" srcOrd="2" destOrd="0" parTransId="{D7C63B30-D543-4C5A-AFC6-6AA3A8409B64}" sibTransId="{4D813A44-2FD6-493D-86D3-418C5D0EF67B}"/>
    <dgm:cxn modelId="{ED504882-2367-4CFF-9976-0AD02187C042}" srcId="{77E2BD13-F14D-4E44-BD87-8FD5C77D48A2}" destId="{CE141251-FCAC-4C34-A3AE-4A946B16550A}" srcOrd="1" destOrd="0" parTransId="{160EF1EC-B1B3-429E-8440-9B826A5F4BB0}" sibTransId="{A2D8DDD9-91E3-45D0-A62F-7C12F1578C70}"/>
    <dgm:cxn modelId="{6BF0959A-69E9-4D42-BEE9-39727604D244}" type="presOf" srcId="{CE141251-FCAC-4C34-A3AE-4A946B16550A}" destId="{8D8CE3F2-A1E1-486C-BE22-C8D424976B82}" srcOrd="0" destOrd="0" presId="urn:microsoft.com/office/officeart/2005/8/layout/vList2"/>
    <dgm:cxn modelId="{CDC4B29C-3C52-4455-981C-5D9218E61AB6}" type="presOf" srcId="{77E2BD13-F14D-4E44-BD87-8FD5C77D48A2}" destId="{1C2A4518-A7DA-4F13-A19F-6365D6E05A89}" srcOrd="0" destOrd="0" presId="urn:microsoft.com/office/officeart/2005/8/layout/vList2"/>
    <dgm:cxn modelId="{391696A5-7AE7-42E7-8684-E0D49ACCEC6E}" type="presOf" srcId="{E0A4003E-1D33-4D1D-9F23-6A1D94E04079}" destId="{41433156-7EAA-4591-BD2F-0E3D96439358}" srcOrd="0" destOrd="0" presId="urn:microsoft.com/office/officeart/2005/8/layout/vList2"/>
    <dgm:cxn modelId="{B6AFC2B6-BBB9-4858-9025-95D5308534E3}" srcId="{77E2BD13-F14D-4E44-BD87-8FD5C77D48A2}" destId="{E0A4003E-1D33-4D1D-9F23-6A1D94E04079}" srcOrd="0" destOrd="0" parTransId="{EE89E549-EE8D-4FB9-9630-A86AA5390D92}" sibTransId="{D49DC414-D7E1-496A-BFF9-386FA1C37AB7}"/>
    <dgm:cxn modelId="{B6D45B10-6497-4C94-A3FC-74A927F96C4C}" type="presParOf" srcId="{1C2A4518-A7DA-4F13-A19F-6365D6E05A89}" destId="{41433156-7EAA-4591-BD2F-0E3D96439358}" srcOrd="0" destOrd="0" presId="urn:microsoft.com/office/officeart/2005/8/layout/vList2"/>
    <dgm:cxn modelId="{885BFAE7-52E6-41C0-8581-ECD78B09F27E}" type="presParOf" srcId="{1C2A4518-A7DA-4F13-A19F-6365D6E05A89}" destId="{124D5504-216E-4C07-8577-A10AB446F6A5}" srcOrd="1" destOrd="0" presId="urn:microsoft.com/office/officeart/2005/8/layout/vList2"/>
    <dgm:cxn modelId="{6C5638DB-C5D7-4A19-8226-CBAE24F1FDD0}" type="presParOf" srcId="{1C2A4518-A7DA-4F13-A19F-6365D6E05A89}" destId="{8D8CE3F2-A1E1-486C-BE22-C8D424976B82}" srcOrd="2" destOrd="0" presId="urn:microsoft.com/office/officeart/2005/8/layout/vList2"/>
    <dgm:cxn modelId="{7BF988DC-9848-4B4B-A09F-8874C43409C8}" type="presParOf" srcId="{1C2A4518-A7DA-4F13-A19F-6365D6E05A89}" destId="{ADB12E50-E729-47E3-9B84-F2F6BD5A9AE3}" srcOrd="3" destOrd="0" presId="urn:microsoft.com/office/officeart/2005/8/layout/vList2"/>
    <dgm:cxn modelId="{4F0EE40F-0E19-4062-8D78-F15A39D9AF6C}" type="presParOf" srcId="{1C2A4518-A7DA-4F13-A19F-6365D6E05A89}" destId="{2C4DAF4D-6AEA-4A0E-8F17-BD4F5CBD008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B651A-B6B9-4409-BE2E-D5F919E201B2}">
      <dsp:nvSpPr>
        <dsp:cNvPr id="0" name=""/>
        <dsp:cNvSpPr/>
      </dsp:nvSpPr>
      <dsp:spPr>
        <a:xfrm>
          <a:off x="0" y="0"/>
          <a:ext cx="5291663" cy="166827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HN" sz="1100" kern="1200"/>
            <a:t>Clase de metodología de investigación se nos asignó la tarea de hacer una investigación sobre un tema de nuestra preferencia, nuestro tema de elección fue el desempleo y los nuevos emprendimientos que surgieron durante la pandemia en Honduras, Debido a las dificultades que hemos enfrentado a través de esta pandemia de COVID-19. </a:t>
          </a:r>
          <a:endParaRPr lang="en-US" sz="1100" kern="1200"/>
        </a:p>
      </dsp:txBody>
      <dsp:txXfrm>
        <a:off x="81438" y="81438"/>
        <a:ext cx="5128787" cy="1505397"/>
      </dsp:txXfrm>
    </dsp:sp>
    <dsp:sp modelId="{4181AE64-8AE7-4411-916E-DA2DFA230C66}">
      <dsp:nvSpPr>
        <dsp:cNvPr id="0" name=""/>
        <dsp:cNvSpPr/>
      </dsp:nvSpPr>
      <dsp:spPr>
        <a:xfrm>
          <a:off x="0" y="1892264"/>
          <a:ext cx="5291663" cy="1668273"/>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ES" sz="1100" kern="1200"/>
            <a:t>La pandemia generada por el COVID-19 ha generado una crisis sanitaria que Hades cadenado una crisis humanitaria social y económica nunca vista desde la perspectiva epidemia semiológica por ser una enfermedad nueva continúa estudiando su historia y determinante, sin embargo, su impacto en la economía el ámbito social laboral y medidas sanitarias son posiblemente lo que se despierta con mayor incertidumbre. la investigación científica juega un rol sobresaliente para no solo entender el fenómeno en profundidad sino en la búsqueda de soluciones integrales que permitan a la sociedad mantenerse fuerte ante los momentos más difíciles. (Sagastume, Ramos, Zepeda, Osorto, &amp; Ramos, 2020)</a:t>
          </a:r>
          <a:endParaRPr lang="en-US" sz="1100" kern="1200"/>
        </a:p>
      </dsp:txBody>
      <dsp:txXfrm>
        <a:off x="81438" y="1973702"/>
        <a:ext cx="5128787" cy="1505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33156-7EAA-4591-BD2F-0E3D96439358}">
      <dsp:nvSpPr>
        <dsp:cNvPr id="0" name=""/>
        <dsp:cNvSpPr/>
      </dsp:nvSpPr>
      <dsp:spPr>
        <a:xfrm>
          <a:off x="0" y="150674"/>
          <a:ext cx="5291663" cy="11255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a:t>El </a:t>
          </a:r>
          <a:r>
            <a:rPr lang="es-HN" sz="1300" b="1" kern="1200"/>
            <a:t>sustento teórico </a:t>
          </a:r>
          <a:r>
            <a:rPr lang="es-HN" sz="1300" kern="1200"/>
            <a:t>de una investigación es el conglomerado de teorías que sirven para sustentar los argumentos que se usan en una investigación para dar soluciones a un problema. Al presentar esta información en algún lugar de la investigación, el investigador demuestra dominar el tema en desarrollo, lo que da más credibilidad a su trabajo.</a:t>
          </a:r>
          <a:r>
            <a:rPr lang="es-HN" sz="1300" kern="1200" baseline="30000"/>
            <a:t>3</a:t>
          </a:r>
          <a:endParaRPr lang="en-US" sz="1300" kern="1200"/>
        </a:p>
      </dsp:txBody>
      <dsp:txXfrm>
        <a:off x="54944" y="205618"/>
        <a:ext cx="5181775" cy="1015652"/>
      </dsp:txXfrm>
    </dsp:sp>
    <dsp:sp modelId="{8D8CE3F2-A1E1-486C-BE22-C8D424976B82}">
      <dsp:nvSpPr>
        <dsp:cNvPr id="0" name=""/>
        <dsp:cNvSpPr/>
      </dsp:nvSpPr>
      <dsp:spPr>
        <a:xfrm>
          <a:off x="0" y="1313654"/>
          <a:ext cx="5291663" cy="11255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a:t>La pandemia de COVID-19 afecto a todos los continentes excepto Antártida, es una crisis de salud que nos ha afectado a todos, pero no solamente en la salud, sino que también nos afectó en otros aspectos como la crisis económica, social, y políticas. Estos cambios trajeron consigo nuevos retos y oportunidades para abrir paso a nuevas ideas de emprendimiento.</a:t>
          </a:r>
          <a:endParaRPr lang="en-US" sz="1300" kern="1200"/>
        </a:p>
      </dsp:txBody>
      <dsp:txXfrm>
        <a:off x="54944" y="1368598"/>
        <a:ext cx="5181775" cy="1015652"/>
      </dsp:txXfrm>
    </dsp:sp>
    <dsp:sp modelId="{2C4DAF4D-6AEA-4A0E-8F17-BD4F5CBD008C}">
      <dsp:nvSpPr>
        <dsp:cNvPr id="0" name=""/>
        <dsp:cNvSpPr/>
      </dsp:nvSpPr>
      <dsp:spPr>
        <a:xfrm>
          <a:off x="0" y="2476634"/>
          <a:ext cx="5291663" cy="11255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a:t>Utilizando Google Academiscs, hemos recopilado estudios previos realizados en latinoamerica como referencia.</a:t>
          </a:r>
          <a:r>
            <a:rPr lang="es-HN" sz="1300" kern="1200" baseline="30000"/>
            <a:t>4</a:t>
          </a:r>
          <a:endParaRPr lang="en-US" sz="1300" kern="1200"/>
        </a:p>
      </dsp:txBody>
      <dsp:txXfrm>
        <a:off x="54944" y="2531578"/>
        <a:ext cx="5181775" cy="10156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6399A-C3B4-8E42-A437-782959B4EDF0}"/>
              </a:ext>
            </a:extLst>
          </p:cNvPr>
          <p:cNvSpPr>
            <a:spLocks noGrp="1"/>
          </p:cNvSpPr>
          <p:nvPr>
            <p:ph type="dt" sz="half" idx="10"/>
          </p:nvPr>
        </p:nvSpPr>
        <p:spPr>
          <a:xfrm>
            <a:off x="838200" y="6356350"/>
            <a:ext cx="2743200" cy="365125"/>
          </a:xfrm>
          <a:prstGeom prst="rect">
            <a:avLst/>
          </a:prstGeom>
        </p:spPr>
        <p:txBody>
          <a:bodyPr/>
          <a:lstStyle/>
          <a:p>
            <a:fld id="{30546A37-CDDE-3E4C-B493-C70B8BB014B0}" type="datetimeFigureOut">
              <a:rPr lang="en-US" smtClean="0"/>
              <a:t>3/17/2022</a:t>
            </a:fld>
            <a:endParaRPr lang="en-US"/>
          </a:p>
        </p:txBody>
      </p:sp>
      <p:sp>
        <p:nvSpPr>
          <p:cNvPr id="5" name="Footer Placeholder 4">
            <a:extLst>
              <a:ext uri="{FF2B5EF4-FFF2-40B4-BE49-F238E27FC236}">
                <a16:creationId xmlns:a16="http://schemas.microsoft.com/office/drawing/2014/main" id="{E655FA00-8599-6F49-A1AA-BFA954FB26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7EFDB8-B4CA-EC46-92A2-3B75BAD82D80}"/>
              </a:ext>
            </a:extLst>
          </p:cNvPr>
          <p:cNvSpPr>
            <a:spLocks noGrp="1"/>
          </p:cNvSpPr>
          <p:nvPr>
            <p:ph type="sldNum" sz="quarter" idx="12"/>
          </p:nvPr>
        </p:nvSpPr>
        <p:spPr>
          <a:xfrm>
            <a:off x="8610600" y="6356350"/>
            <a:ext cx="2743200" cy="365125"/>
          </a:xfrm>
          <a:prstGeom prst="rect">
            <a:avLst/>
          </a:prstGeom>
        </p:spPr>
        <p:txBody>
          <a:bodyPr/>
          <a:lstStyle/>
          <a:p>
            <a:fld id="{1A527E09-8E17-324A-A50D-C78A0ADF3E54}" type="slidenum">
              <a:rPr lang="en-US" smtClean="0"/>
              <a:t>‹#›</a:t>
            </a:fld>
            <a:endParaRPr lang="en-US"/>
          </a:p>
        </p:txBody>
      </p:sp>
      <p:sp>
        <p:nvSpPr>
          <p:cNvPr id="7" name="Title Placeholder 1">
            <a:extLst>
              <a:ext uri="{FF2B5EF4-FFF2-40B4-BE49-F238E27FC236}">
                <a16:creationId xmlns:a16="http://schemas.microsoft.com/office/drawing/2014/main" id="{667FED4B-5D47-1C48-9970-ED1912F53BB7}"/>
              </a:ext>
            </a:extLst>
          </p:cNvPr>
          <p:cNvSpPr>
            <a:spLocks noGrp="1"/>
          </p:cNvSpPr>
          <p:nvPr>
            <p:ph type="title"/>
          </p:nvPr>
        </p:nvSpPr>
        <p:spPr>
          <a:xfrm>
            <a:off x="838197" y="1893373"/>
            <a:ext cx="6234953" cy="1325563"/>
          </a:xfrm>
          <a:prstGeom prst="rect">
            <a:avLst/>
          </a:prstGeom>
        </p:spPr>
        <p:txBody>
          <a:bodyPr vert="horz" lIns="91440" tIns="45720" rIns="91440" bIns="45720" rtlCol="0" anchor="ctr">
            <a:normAutofit/>
          </a:bodyPr>
          <a:lstStyle/>
          <a:p>
            <a:r>
              <a:rPr lang="en-US" dirty="0" err="1"/>
              <a:t>Título</a:t>
            </a:r>
            <a:r>
              <a:rPr lang="en-US" dirty="0"/>
              <a:t> de </a:t>
            </a:r>
            <a:r>
              <a:rPr lang="en-US" dirty="0" err="1"/>
              <a:t>presentación</a:t>
            </a:r>
            <a:endParaRPr lang="en-US" dirty="0"/>
          </a:p>
        </p:txBody>
      </p:sp>
      <p:sp>
        <p:nvSpPr>
          <p:cNvPr id="8" name="Text Placeholder 2">
            <a:extLst>
              <a:ext uri="{FF2B5EF4-FFF2-40B4-BE49-F238E27FC236}">
                <a16:creationId xmlns:a16="http://schemas.microsoft.com/office/drawing/2014/main" id="{01758F89-E29E-A04E-BB9D-E63DBBF6E9DE}"/>
              </a:ext>
            </a:extLst>
          </p:cNvPr>
          <p:cNvSpPr>
            <a:spLocks noGrp="1"/>
          </p:cNvSpPr>
          <p:nvPr>
            <p:ph idx="1"/>
          </p:nvPr>
        </p:nvSpPr>
        <p:spPr>
          <a:xfrm>
            <a:off x="838198" y="3699388"/>
            <a:ext cx="6234953" cy="1078800"/>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stStyle>
          <a:p>
            <a:pPr lvl="0"/>
            <a:r>
              <a:rPr lang="en-US" dirty="0" err="1"/>
              <a:t>Subtítulo</a:t>
            </a:r>
            <a:r>
              <a:rPr lang="en-US" dirty="0"/>
              <a:t> de la </a:t>
            </a:r>
            <a:r>
              <a:rPr lang="en-US" dirty="0" err="1"/>
              <a:t>presentación</a:t>
            </a:r>
            <a:endParaRPr lang="en-US" dirty="0"/>
          </a:p>
        </p:txBody>
      </p:sp>
    </p:spTree>
    <p:extLst>
      <p:ext uri="{BB962C8B-B14F-4D97-AF65-F5344CB8AC3E}">
        <p14:creationId xmlns:p14="http://schemas.microsoft.com/office/powerpoint/2010/main" val="59399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2FE45B-2A1C-EF4B-B0EE-8FE9C6B9AB49}"/>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31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17D42-2E53-524D-9F9D-2EFF6B8838D0}"/>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4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623E2CE-F626-184D-8256-85732BC678E5}"/>
              </a:ext>
            </a:extLst>
          </p:cNvPr>
          <p:cNvSpPr>
            <a:spLocks noGrp="1"/>
          </p:cNvSpPr>
          <p:nvPr>
            <p:ph type="title"/>
          </p:nvPr>
        </p:nvSpPr>
        <p:spPr>
          <a:xfrm>
            <a:off x="712694" y="2686983"/>
            <a:ext cx="4621306" cy="2064309"/>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914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80AC00B-3680-4E5F-A539-5F8062FD03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131"/>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9"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606655-82DB-6E49-9BA6-CD50C0206115}"/>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1800" dirty="0" err="1">
                <a:solidFill>
                  <a:schemeClr val="tx1"/>
                </a:solidFill>
                <a:latin typeface="+mj-lt"/>
                <a:cs typeface="+mj-cs"/>
              </a:rPr>
              <a:t>Exposición</a:t>
            </a:r>
            <a:r>
              <a:rPr lang="en-US" sz="1800" dirty="0">
                <a:solidFill>
                  <a:schemeClr val="tx1"/>
                </a:solidFill>
                <a:latin typeface="+mj-lt"/>
                <a:cs typeface="+mj-cs"/>
              </a:rPr>
              <a:t> de Cap.10 </a:t>
            </a:r>
            <a:r>
              <a:rPr lang="en-US" sz="1800" dirty="0" err="1">
                <a:solidFill>
                  <a:schemeClr val="tx1"/>
                </a:solidFill>
                <a:latin typeface="+mj-lt"/>
                <a:cs typeface="+mj-cs"/>
              </a:rPr>
              <a:t>Análisis</a:t>
            </a:r>
            <a:r>
              <a:rPr lang="en-US" sz="1800" dirty="0">
                <a:solidFill>
                  <a:schemeClr val="tx1"/>
                </a:solidFill>
                <a:latin typeface="+mj-lt"/>
                <a:cs typeface="+mj-cs"/>
              </a:rPr>
              <a:t> de </a:t>
            </a:r>
            <a:r>
              <a:rPr lang="en-US" sz="1800" dirty="0" err="1">
                <a:solidFill>
                  <a:schemeClr val="tx1"/>
                </a:solidFill>
                <a:latin typeface="+mj-lt"/>
                <a:cs typeface="+mj-cs"/>
              </a:rPr>
              <a:t>datos</a:t>
            </a:r>
            <a:r>
              <a:rPr lang="en-US" sz="1800" dirty="0">
                <a:solidFill>
                  <a:schemeClr val="tx1"/>
                </a:solidFill>
                <a:latin typeface="+mj-lt"/>
                <a:cs typeface="+mj-cs"/>
              </a:rPr>
              <a:t> </a:t>
            </a:r>
            <a:r>
              <a:rPr lang="en-US" sz="1800" dirty="0" err="1">
                <a:solidFill>
                  <a:schemeClr val="tx1"/>
                </a:solidFill>
                <a:latin typeface="+mj-lt"/>
                <a:cs typeface="+mj-cs"/>
              </a:rPr>
              <a:t>cuantitativos</a:t>
            </a:r>
            <a:r>
              <a:rPr lang="en-US" sz="1800" dirty="0">
                <a:solidFill>
                  <a:schemeClr val="tx1"/>
                </a:solidFill>
                <a:latin typeface="+mj-lt"/>
                <a:cs typeface="+mj-cs"/>
              </a:rPr>
              <a:t> </a:t>
            </a:r>
          </a:p>
          <a:p>
            <a:r>
              <a:rPr lang="en-US" sz="1800" dirty="0">
                <a:solidFill>
                  <a:schemeClr val="tx1"/>
                </a:solidFill>
                <a:latin typeface="+mj-lt"/>
                <a:cs typeface="+mj-cs"/>
              </a:rPr>
              <a:t>- </a:t>
            </a:r>
            <a:r>
              <a:rPr lang="en-US" sz="1800" dirty="0" err="1">
                <a:solidFill>
                  <a:schemeClr val="tx1"/>
                </a:solidFill>
                <a:latin typeface="+mj-lt"/>
                <a:cs typeface="+mj-cs"/>
              </a:rPr>
              <a:t>Estadística</a:t>
            </a:r>
            <a:r>
              <a:rPr lang="en-US" sz="1800" dirty="0">
                <a:solidFill>
                  <a:schemeClr val="tx1"/>
                </a:solidFill>
                <a:latin typeface="+mj-lt"/>
                <a:cs typeface="+mj-cs"/>
              </a:rPr>
              <a:t> </a:t>
            </a:r>
            <a:r>
              <a:rPr lang="en-US" sz="1800" dirty="0" err="1">
                <a:solidFill>
                  <a:schemeClr val="tx1"/>
                </a:solidFill>
                <a:latin typeface="+mj-lt"/>
                <a:cs typeface="+mj-cs"/>
              </a:rPr>
              <a:t>Descriptiva</a:t>
            </a:r>
            <a:endParaRPr lang="en-US" sz="1800" dirty="0">
              <a:solidFill>
                <a:schemeClr val="tx1"/>
              </a:solidFill>
              <a:latin typeface="+mj-lt"/>
              <a:cs typeface="+mj-cs"/>
            </a:endParaRPr>
          </a:p>
          <a:p>
            <a:r>
              <a:rPr lang="en-US" sz="1800" dirty="0">
                <a:solidFill>
                  <a:schemeClr val="tx1"/>
                </a:solidFill>
                <a:latin typeface="+mj-lt"/>
                <a:cs typeface="+mj-cs"/>
              </a:rPr>
              <a:t>- </a:t>
            </a:r>
            <a:r>
              <a:rPr lang="en-US" sz="1800" dirty="0" err="1">
                <a:solidFill>
                  <a:schemeClr val="tx1"/>
                </a:solidFill>
                <a:latin typeface="+mj-lt"/>
                <a:cs typeface="+mj-cs"/>
              </a:rPr>
              <a:t>Medidas</a:t>
            </a:r>
            <a:r>
              <a:rPr lang="en-US" sz="1800" dirty="0">
                <a:solidFill>
                  <a:schemeClr val="tx1"/>
                </a:solidFill>
                <a:latin typeface="+mj-lt"/>
                <a:cs typeface="+mj-cs"/>
              </a:rPr>
              <a:t> de </a:t>
            </a:r>
            <a:r>
              <a:rPr lang="en-US" sz="1800" dirty="0" err="1">
                <a:solidFill>
                  <a:schemeClr val="tx1"/>
                </a:solidFill>
                <a:latin typeface="+mj-lt"/>
                <a:cs typeface="+mj-cs"/>
              </a:rPr>
              <a:t>tendencia</a:t>
            </a:r>
            <a:r>
              <a:rPr lang="en-US" sz="1800" dirty="0">
                <a:solidFill>
                  <a:schemeClr val="tx1"/>
                </a:solidFill>
                <a:latin typeface="+mj-lt"/>
                <a:cs typeface="+mj-cs"/>
              </a:rPr>
              <a:t> central</a:t>
            </a:r>
          </a:p>
          <a:p>
            <a:r>
              <a:rPr lang="en-US" sz="1800" dirty="0">
                <a:solidFill>
                  <a:schemeClr val="tx1"/>
                </a:solidFill>
                <a:latin typeface="+mj-lt"/>
                <a:cs typeface="+mj-cs"/>
              </a:rPr>
              <a:t>- Medias de </a:t>
            </a:r>
            <a:r>
              <a:rPr lang="en-US" sz="1800" dirty="0" err="1">
                <a:solidFill>
                  <a:schemeClr val="tx1"/>
                </a:solidFill>
                <a:latin typeface="+mj-lt"/>
                <a:cs typeface="+mj-cs"/>
              </a:rPr>
              <a:t>Variabilidad</a:t>
            </a:r>
            <a:endParaRPr lang="en-US" sz="1800" dirty="0">
              <a:solidFill>
                <a:schemeClr val="tx1"/>
              </a:solidFill>
              <a:latin typeface="+mj-lt"/>
              <a:cs typeface="+mj-cs"/>
            </a:endParaRPr>
          </a:p>
          <a:p>
            <a:endParaRPr lang="en-US" sz="1800" dirty="0">
              <a:solidFill>
                <a:schemeClr val="tx1"/>
              </a:solidFill>
              <a:latin typeface="+mj-lt"/>
              <a:cs typeface="+mj-cs"/>
            </a:endParaRPr>
          </a:p>
        </p:txBody>
      </p:sp>
      <p:sp>
        <p:nvSpPr>
          <p:cNvPr id="5" name="CuadroTexto 4">
            <a:extLst>
              <a:ext uri="{FF2B5EF4-FFF2-40B4-BE49-F238E27FC236}">
                <a16:creationId xmlns:a16="http://schemas.microsoft.com/office/drawing/2014/main" id="{BA70DB59-5FF0-4F59-BFF7-E541EB82C6AA}"/>
              </a:ext>
            </a:extLst>
          </p:cNvPr>
          <p:cNvSpPr txBox="1"/>
          <p:nvPr/>
        </p:nvSpPr>
        <p:spPr>
          <a:xfrm>
            <a:off x="804672" y="2022601"/>
            <a:ext cx="3941499" cy="415436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20000"/>
          </a:bodyPr>
          <a:lstStyle/>
          <a:p>
            <a:pPr indent="-228600">
              <a:lnSpc>
                <a:spcPct val="90000"/>
              </a:lnSpc>
              <a:spcAft>
                <a:spcPts val="600"/>
              </a:spcAft>
              <a:buFont typeface="Arial" panose="020B0604020202020204" pitchFamily="34" charset="0"/>
              <a:buChar char="•"/>
            </a:pPr>
            <a:r>
              <a:rPr lang="en-US" sz="2000" b="1" dirty="0"/>
              <a:t>ELABORADO POR:</a:t>
            </a:r>
            <a:r>
              <a:rPr lang="en-US" sz="2000" dirty="0"/>
              <a:t>  </a:t>
            </a:r>
          </a:p>
          <a:p>
            <a:pPr indent="-228600">
              <a:lnSpc>
                <a:spcPct val="90000"/>
              </a:lnSpc>
              <a:spcAft>
                <a:spcPts val="600"/>
              </a:spcAft>
              <a:buFont typeface="Arial" panose="020B0604020202020204" pitchFamily="34" charset="0"/>
              <a:buChar char="•"/>
            </a:pPr>
            <a:endParaRPr lang="en-US" sz="2000" dirty="0"/>
          </a:p>
          <a:p>
            <a:pPr marL="342900" marR="0" lvl="0" indent="-342900">
              <a:lnSpc>
                <a:spcPct val="150000"/>
              </a:lnSpc>
              <a:spcBef>
                <a:spcPts val="0"/>
              </a:spcBef>
              <a:spcAft>
                <a:spcPts val="0"/>
              </a:spcAft>
              <a:buFont typeface="Symbol" panose="05050102010706020507" pitchFamily="18" charset="2"/>
              <a:buChar char=""/>
            </a:pPr>
            <a:endParaRPr lang="es-HN" sz="1800" dirty="0">
              <a:effectLst/>
              <a:latin typeface="Segoe UI" panose="020B0502040204020203"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 Astrid </a:t>
            </a:r>
            <a:r>
              <a:rPr lang="es-HN" sz="1800" dirty="0" err="1">
                <a:effectLst/>
                <a:latin typeface="Segoe UI" panose="020B0502040204020203" pitchFamily="34" charset="0"/>
                <a:ea typeface="Calibri" panose="020F0502020204030204" pitchFamily="34" charset="0"/>
                <a:cs typeface="Arial" panose="020B0604020202020204" pitchFamily="34" charset="0"/>
              </a:rPr>
              <a:t>Nicolle</a:t>
            </a:r>
            <a:r>
              <a:rPr lang="es-HN" sz="1800" dirty="0">
                <a:effectLst/>
                <a:latin typeface="Segoe UI" panose="020B0502040204020203" pitchFamily="34" charset="0"/>
                <a:ea typeface="Calibri" panose="020F0502020204030204" pitchFamily="34" charset="0"/>
                <a:cs typeface="Arial" panose="020B0604020202020204" pitchFamily="34" charset="0"/>
              </a:rPr>
              <a:t> Rivas </a:t>
            </a:r>
            <a:r>
              <a:rPr lang="es-HN" sz="1800" dirty="0" err="1">
                <a:effectLst/>
                <a:latin typeface="Segoe UI" panose="020B0502040204020203" pitchFamily="34" charset="0"/>
                <a:ea typeface="Calibri" panose="020F0502020204030204" pitchFamily="34" charset="0"/>
                <a:cs typeface="Arial" panose="020B0604020202020204" pitchFamily="34" charset="0"/>
              </a:rPr>
              <a:t>Rivas</a:t>
            </a:r>
            <a:r>
              <a:rPr lang="es-HN" sz="1800" dirty="0">
                <a:effectLst/>
                <a:latin typeface="Segoe UI" panose="020B0502040204020203" pitchFamily="34" charset="0"/>
                <a:ea typeface="Calibri" panose="020F0502020204030204" pitchFamily="34" charset="0"/>
                <a:cs typeface="Arial" panose="020B0604020202020204" pitchFamily="34" charset="0"/>
              </a:rPr>
              <a:t> </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22141199</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lnSpc>
                <a:spcPct val="150000"/>
              </a:lnSpc>
              <a:buFont typeface="Symbol" panose="05050102010706020507" pitchFamily="18" charset="2"/>
              <a:buChar char=""/>
            </a:pPr>
            <a:r>
              <a:rPr lang="es-ES" sz="1800" dirty="0">
                <a:effectLst/>
                <a:latin typeface="Segoe UI" panose="020B0502040204020203" pitchFamily="34" charset="0"/>
                <a:ea typeface="Calibri" panose="020F0502020204030204" pitchFamily="34" charset="0"/>
                <a:cs typeface="Arial" panose="020B0604020202020204" pitchFamily="34" charset="0"/>
              </a:rPr>
              <a:t>Gerson Daniel </a:t>
            </a:r>
            <a:r>
              <a:rPr lang="es-ES" sz="1800" dirty="0" err="1">
                <a:effectLst/>
                <a:latin typeface="Segoe UI" panose="020B0502040204020203" pitchFamily="34" charset="0"/>
                <a:ea typeface="Calibri" panose="020F0502020204030204" pitchFamily="34" charset="0"/>
                <a:cs typeface="Arial" panose="020B0604020202020204" pitchFamily="34" charset="0"/>
              </a:rPr>
              <a:t>Betancourth</a:t>
            </a:r>
            <a:r>
              <a:rPr lang="es-ES" sz="1800" dirty="0">
                <a:effectLst/>
                <a:latin typeface="Segoe UI" panose="020B0502040204020203" pitchFamily="34" charset="0"/>
                <a:ea typeface="Calibri" panose="020F0502020204030204" pitchFamily="34" charset="0"/>
                <a:cs typeface="Arial" panose="020B0604020202020204" pitchFamily="34" charset="0"/>
              </a:rPr>
              <a:t> Zuniga</a:t>
            </a:r>
            <a:br>
              <a:rPr lang="es-ES" sz="1800" dirty="0">
                <a:effectLst/>
                <a:latin typeface="Segoe UI" panose="020B0502040204020203" pitchFamily="34" charset="0"/>
                <a:ea typeface="Calibri" panose="020F0502020204030204" pitchFamily="34" charset="0"/>
                <a:cs typeface="Arial" panose="020B0604020202020204" pitchFamily="34" charset="0"/>
              </a:rPr>
            </a:br>
            <a:r>
              <a:rPr lang="es-ES" sz="1800" dirty="0">
                <a:effectLst/>
                <a:latin typeface="Segoe UI" panose="020B0502040204020203" pitchFamily="34" charset="0"/>
                <a:ea typeface="Calibri" panose="020F0502020204030204" pitchFamily="34" charset="0"/>
                <a:cs typeface="Arial" panose="020B0604020202020204" pitchFamily="34" charset="0"/>
              </a:rPr>
              <a:t>22141205   </a:t>
            </a:r>
          </a:p>
          <a:p>
            <a:pPr marL="342900" indent="-342900">
              <a:lnSpc>
                <a:spcPct val="150000"/>
              </a:lnSpc>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María Isabel Girón Pérez </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22141221   </a:t>
            </a:r>
          </a:p>
          <a:p>
            <a:pPr marL="342900" indent="-342900">
              <a:lnSpc>
                <a:spcPct val="150000"/>
              </a:lnSpc>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Carlo Marcello Menjivar Montes de Oca</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20551123</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endParaRPr lang="en-US" sz="2000" dirty="0"/>
          </a:p>
        </p:txBody>
      </p:sp>
      <p:grpSp>
        <p:nvGrpSpPr>
          <p:cNvPr id="14" name="Google Shape;1410;p103">
            <a:extLst>
              <a:ext uri="{FF2B5EF4-FFF2-40B4-BE49-F238E27FC236}">
                <a16:creationId xmlns:a16="http://schemas.microsoft.com/office/drawing/2014/main" id="{7403F4FA-1CA0-4D75-835E-60E98015D114}"/>
              </a:ext>
            </a:extLst>
          </p:cNvPr>
          <p:cNvGrpSpPr/>
          <p:nvPr/>
        </p:nvGrpSpPr>
        <p:grpSpPr>
          <a:xfrm>
            <a:off x="10498985" y="2426452"/>
            <a:ext cx="1605280" cy="1657985"/>
            <a:chOff x="1836927" y="0"/>
            <a:chExt cx="2767450" cy="2766400"/>
          </a:xfrm>
        </p:grpSpPr>
        <p:cxnSp>
          <p:nvCxnSpPr>
            <p:cNvPr id="16" name="Google Shape;1411;p103">
              <a:extLst>
                <a:ext uri="{FF2B5EF4-FFF2-40B4-BE49-F238E27FC236}">
                  <a16:creationId xmlns:a16="http://schemas.microsoft.com/office/drawing/2014/main" id="{26079177-D2C8-451F-AF36-B5240FED9D2A}"/>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8" name="Google Shape;1412;p103">
              <a:extLst>
                <a:ext uri="{FF2B5EF4-FFF2-40B4-BE49-F238E27FC236}">
                  <a16:creationId xmlns:a16="http://schemas.microsoft.com/office/drawing/2014/main" id="{7EBC3716-D9B9-4EE6-9A28-53FA3A7A2844}"/>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9" name="Google Shape;1413;p103">
              <a:extLst>
                <a:ext uri="{FF2B5EF4-FFF2-40B4-BE49-F238E27FC236}">
                  <a16:creationId xmlns:a16="http://schemas.microsoft.com/office/drawing/2014/main" id="{E6AB127A-61ED-45D7-9CC5-A75376D0A638}"/>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14;p103">
              <a:extLst>
                <a:ext uri="{FF2B5EF4-FFF2-40B4-BE49-F238E27FC236}">
                  <a16:creationId xmlns:a16="http://schemas.microsoft.com/office/drawing/2014/main" id="{7CC7A27B-02DF-4729-B1EE-D9F3396CD8A1}"/>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sp>
        <p:nvSpPr>
          <p:cNvPr id="3" name="Google Shape;1417;p103">
            <a:extLst>
              <a:ext uri="{FF2B5EF4-FFF2-40B4-BE49-F238E27FC236}">
                <a16:creationId xmlns:a16="http://schemas.microsoft.com/office/drawing/2014/main" id="{6842DDBC-8E70-4B1C-9754-AE1CABF43B84}"/>
              </a:ext>
            </a:extLst>
          </p:cNvPr>
          <p:cNvSpPr txBox="1">
            <a:spLocks noChangeArrowheads="1"/>
          </p:cNvSpPr>
          <p:nvPr/>
        </p:nvSpPr>
        <p:spPr bwMode="auto">
          <a:xfrm>
            <a:off x="10523728" y="1774603"/>
            <a:ext cx="17272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52" name="Imagen 134" descr="Un par de personas sentadas en una mesa de madera&#10;&#10;Descripción generada automáticamente con confianza media">
            <a:extLst>
              <a:ext uri="{FF2B5EF4-FFF2-40B4-BE49-F238E27FC236}">
                <a16:creationId xmlns:a16="http://schemas.microsoft.com/office/drawing/2014/main" id="{8361DE4A-D047-43E5-BBF1-5897E3E5A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1" t="10452" b="12405"/>
          <a:stretch>
            <a:fillRect/>
          </a:stretch>
        </p:blipFill>
        <p:spPr bwMode="auto">
          <a:xfrm>
            <a:off x="10650592" y="2571950"/>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4">
            <a:extLst>
              <a:ext uri="{FF2B5EF4-FFF2-40B4-BE49-F238E27FC236}">
                <a16:creationId xmlns:a16="http://schemas.microsoft.com/office/drawing/2014/main" id="{7081B6CE-C276-44B8-98C6-DB9513293833}"/>
              </a:ext>
            </a:extLst>
          </p:cNvPr>
          <p:cNvSpPr txBox="1">
            <a:spLocks noChangeArrowheads="1"/>
          </p:cNvSpPr>
          <p:nvPr/>
        </p:nvSpPr>
        <p:spPr bwMode="auto">
          <a:xfrm>
            <a:off x="10824774" y="1822263"/>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4">
            <a:extLst>
              <a:ext uri="{FF2B5EF4-FFF2-40B4-BE49-F238E27FC236}">
                <a16:creationId xmlns:a16="http://schemas.microsoft.com/office/drawing/2014/main" id="{6ADB1746-98CC-4612-BC59-19DC2D4C643F}"/>
              </a:ext>
            </a:extLst>
          </p:cNvPr>
          <p:cNvSpPr txBox="1">
            <a:spLocks noChangeArrowheads="1"/>
          </p:cNvSpPr>
          <p:nvPr/>
        </p:nvSpPr>
        <p:spPr bwMode="auto">
          <a:xfrm>
            <a:off x="10824863" y="4141560"/>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 Box 27">
            <a:extLst>
              <a:ext uri="{FF2B5EF4-FFF2-40B4-BE49-F238E27FC236}">
                <a16:creationId xmlns:a16="http://schemas.microsoft.com/office/drawing/2014/main" id="{94CD79D2-006A-412B-8159-23F3CA44B06C}"/>
              </a:ext>
            </a:extLst>
          </p:cNvPr>
          <p:cNvSpPr txBox="1">
            <a:spLocks noChangeArrowheads="1"/>
          </p:cNvSpPr>
          <p:nvPr/>
        </p:nvSpPr>
        <p:spPr bwMode="auto">
          <a:xfrm>
            <a:off x="10375731" y="4053558"/>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4" name="Google Shape;1405;p103">
            <a:extLst>
              <a:ext uri="{FF2B5EF4-FFF2-40B4-BE49-F238E27FC236}">
                <a16:creationId xmlns:a16="http://schemas.microsoft.com/office/drawing/2014/main" id="{0B173EE6-2301-46AC-8224-3387FF6F69E5}"/>
              </a:ext>
            </a:extLst>
          </p:cNvPr>
          <p:cNvGrpSpPr/>
          <p:nvPr/>
        </p:nvGrpSpPr>
        <p:grpSpPr>
          <a:xfrm>
            <a:off x="10612844" y="115183"/>
            <a:ext cx="1506220" cy="1635125"/>
            <a:chOff x="124799" y="1"/>
            <a:chExt cx="2767450" cy="2766400"/>
          </a:xfrm>
        </p:grpSpPr>
        <p:cxnSp>
          <p:nvCxnSpPr>
            <p:cNvPr id="25" name="Google Shape;1406;p103">
              <a:extLst>
                <a:ext uri="{FF2B5EF4-FFF2-40B4-BE49-F238E27FC236}">
                  <a16:creationId xmlns:a16="http://schemas.microsoft.com/office/drawing/2014/main" id="{F952BCA8-9713-4120-A419-169A748D17E0}"/>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6" name="Google Shape;1407;p103">
              <a:extLst>
                <a:ext uri="{FF2B5EF4-FFF2-40B4-BE49-F238E27FC236}">
                  <a16:creationId xmlns:a16="http://schemas.microsoft.com/office/drawing/2014/main" id="{4DE04B0F-46DF-4E14-A243-D0E512042EE9}"/>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7" name="Google Shape;1408;p103">
              <a:extLst>
                <a:ext uri="{FF2B5EF4-FFF2-40B4-BE49-F238E27FC236}">
                  <a16:creationId xmlns:a16="http://schemas.microsoft.com/office/drawing/2014/main" id="{A2D1EEB0-0CC9-492B-953F-6926A285DA61}"/>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8" name="Google Shape;1409;p103">
              <a:extLst>
                <a:ext uri="{FF2B5EF4-FFF2-40B4-BE49-F238E27FC236}">
                  <a16:creationId xmlns:a16="http://schemas.microsoft.com/office/drawing/2014/main" id="{99C23032-BCF7-45A9-A21C-B27CEF5D6CD8}"/>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9" name="Imagen 139" descr="Una mujer con el cabello largo&#10;&#10;Descripción generada automáticamente">
            <a:extLst>
              <a:ext uri="{FF2B5EF4-FFF2-40B4-BE49-F238E27FC236}">
                <a16:creationId xmlns:a16="http://schemas.microsoft.com/office/drawing/2014/main" id="{B294DD4E-9A41-47B9-9263-EDD66C8FD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698"/>
          <a:stretch>
            <a:fillRect/>
          </a:stretch>
        </p:blipFill>
        <p:spPr bwMode="auto">
          <a:xfrm>
            <a:off x="10657112" y="243771"/>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6">
            <a:extLst>
              <a:ext uri="{FF2B5EF4-FFF2-40B4-BE49-F238E27FC236}">
                <a16:creationId xmlns:a16="http://schemas.microsoft.com/office/drawing/2014/main" id="{CAEA851C-DF3E-433F-81BC-9A2C3F5E37E3}"/>
              </a:ext>
            </a:extLst>
          </p:cNvPr>
          <p:cNvSpPr txBox="1">
            <a:spLocks noChangeArrowheads="1"/>
          </p:cNvSpPr>
          <p:nvPr/>
        </p:nvSpPr>
        <p:spPr bwMode="auto">
          <a:xfrm>
            <a:off x="10824774" y="6364694"/>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25">
            <a:extLst>
              <a:ext uri="{FF2B5EF4-FFF2-40B4-BE49-F238E27FC236}">
                <a16:creationId xmlns:a16="http://schemas.microsoft.com/office/drawing/2014/main" id="{4F639E90-A0A2-4920-8760-C2B4E378D814}"/>
              </a:ext>
            </a:extLst>
          </p:cNvPr>
          <p:cNvSpPr txBox="1">
            <a:spLocks noChangeArrowheads="1"/>
          </p:cNvSpPr>
          <p:nvPr/>
        </p:nvSpPr>
        <p:spPr bwMode="auto">
          <a:xfrm>
            <a:off x="10888296" y="6648321"/>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2" name="Google Shape;1410;p103">
            <a:extLst>
              <a:ext uri="{FF2B5EF4-FFF2-40B4-BE49-F238E27FC236}">
                <a16:creationId xmlns:a16="http://schemas.microsoft.com/office/drawing/2014/main" id="{DB682070-527D-421F-A311-22B382003CCC}"/>
              </a:ext>
            </a:extLst>
          </p:cNvPr>
          <p:cNvGrpSpPr/>
          <p:nvPr/>
        </p:nvGrpSpPr>
        <p:grpSpPr>
          <a:xfrm>
            <a:off x="7782299" y="286522"/>
            <a:ext cx="1640205" cy="1634490"/>
            <a:chOff x="0" y="0"/>
            <a:chExt cx="2767450" cy="2766400"/>
          </a:xfrm>
        </p:grpSpPr>
        <p:cxnSp>
          <p:nvCxnSpPr>
            <p:cNvPr id="33" name="Google Shape;1411;p103">
              <a:extLst>
                <a:ext uri="{FF2B5EF4-FFF2-40B4-BE49-F238E27FC236}">
                  <a16:creationId xmlns:a16="http://schemas.microsoft.com/office/drawing/2014/main" id="{4C94AAA3-F96A-4B23-B6EF-B01A37DDA48F}"/>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4" name="Google Shape;1412;p103">
              <a:extLst>
                <a:ext uri="{FF2B5EF4-FFF2-40B4-BE49-F238E27FC236}">
                  <a16:creationId xmlns:a16="http://schemas.microsoft.com/office/drawing/2014/main" id="{5C0993C3-B012-4154-A4FC-894899A32B6A}"/>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5" name="Google Shape;1413;p103">
              <a:extLst>
                <a:ext uri="{FF2B5EF4-FFF2-40B4-BE49-F238E27FC236}">
                  <a16:creationId xmlns:a16="http://schemas.microsoft.com/office/drawing/2014/main" id="{2E3DCA8D-0A33-4B8F-92C2-3538C1A96465}"/>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36" name="Google Shape;1414;p103">
              <a:extLst>
                <a:ext uri="{FF2B5EF4-FFF2-40B4-BE49-F238E27FC236}">
                  <a16:creationId xmlns:a16="http://schemas.microsoft.com/office/drawing/2014/main" id="{66463300-5616-42AF-A7C7-71AA5036071F}"/>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035" name="Imagen 140" descr="Una persona en frente de un espejo&#10;&#10;Descripción generada automáticamente con confianza baja">
            <a:extLst>
              <a:ext uri="{FF2B5EF4-FFF2-40B4-BE49-F238E27FC236}">
                <a16:creationId xmlns:a16="http://schemas.microsoft.com/office/drawing/2014/main" id="{4F130B3C-8EEB-4D22-84C4-15C45E8D45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224" y="390615"/>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18">
            <a:extLst>
              <a:ext uri="{FF2B5EF4-FFF2-40B4-BE49-F238E27FC236}">
                <a16:creationId xmlns:a16="http://schemas.microsoft.com/office/drawing/2014/main" id="{7F09E833-926D-404F-B5A4-549A4D9F237C}"/>
              </a:ext>
            </a:extLst>
          </p:cNvPr>
          <p:cNvSpPr txBox="1">
            <a:spLocks noChangeArrowheads="1"/>
          </p:cNvSpPr>
          <p:nvPr/>
        </p:nvSpPr>
        <p:spPr bwMode="auto">
          <a:xfrm>
            <a:off x="8319179" y="2175669"/>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9" name="Google Shape;1410;p103">
            <a:extLst>
              <a:ext uri="{FF2B5EF4-FFF2-40B4-BE49-F238E27FC236}">
                <a16:creationId xmlns:a16="http://schemas.microsoft.com/office/drawing/2014/main" id="{922D5D8A-DFBF-4BFD-9B08-ED7330095708}"/>
              </a:ext>
            </a:extLst>
          </p:cNvPr>
          <p:cNvGrpSpPr/>
          <p:nvPr/>
        </p:nvGrpSpPr>
        <p:grpSpPr>
          <a:xfrm>
            <a:off x="10664191" y="4785616"/>
            <a:ext cx="1461770" cy="1669415"/>
            <a:chOff x="1977508" y="0"/>
            <a:chExt cx="2767450" cy="2766400"/>
          </a:xfrm>
        </p:grpSpPr>
        <p:cxnSp>
          <p:nvCxnSpPr>
            <p:cNvPr id="40" name="Google Shape;1411;p103">
              <a:extLst>
                <a:ext uri="{FF2B5EF4-FFF2-40B4-BE49-F238E27FC236}">
                  <a16:creationId xmlns:a16="http://schemas.microsoft.com/office/drawing/2014/main" id="{7CFA00B0-FF52-48A3-A266-2001E02082A8}"/>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1" name="Google Shape;1412;p103">
              <a:extLst>
                <a:ext uri="{FF2B5EF4-FFF2-40B4-BE49-F238E27FC236}">
                  <a16:creationId xmlns:a16="http://schemas.microsoft.com/office/drawing/2014/main" id="{E335058A-CB8F-4F29-8DF1-A90484C0C922}"/>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2" name="Google Shape;1413;p103">
              <a:extLst>
                <a:ext uri="{FF2B5EF4-FFF2-40B4-BE49-F238E27FC236}">
                  <a16:creationId xmlns:a16="http://schemas.microsoft.com/office/drawing/2014/main" id="{D1211FBA-E85C-4EAA-8EE5-51A71E529517}"/>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43" name="Google Shape;1414;p103">
              <a:extLst>
                <a:ext uri="{FF2B5EF4-FFF2-40B4-BE49-F238E27FC236}">
                  <a16:creationId xmlns:a16="http://schemas.microsoft.com/office/drawing/2014/main" id="{01B19716-8631-4422-952C-3937908D1DD4}"/>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043" name="Imagen 136" descr="Una mujer con un vestido de color naranja&#10;&#10;Descripción generada automáticamente">
            <a:extLst>
              <a:ext uri="{FF2B5EF4-FFF2-40B4-BE49-F238E27FC236}">
                <a16:creationId xmlns:a16="http://schemas.microsoft.com/office/drawing/2014/main" id="{C379569B-69A8-4571-B49D-872B94F7D8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5990" y="4889339"/>
            <a:ext cx="1082675" cy="14620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7">
            <a:extLst>
              <a:ext uri="{FF2B5EF4-FFF2-40B4-BE49-F238E27FC236}">
                <a16:creationId xmlns:a16="http://schemas.microsoft.com/office/drawing/2014/main" id="{C9FA006E-B8C1-418C-BCD8-CEC05C3794A5}"/>
              </a:ext>
            </a:extLst>
          </p:cNvPr>
          <p:cNvSpPr txBox="1">
            <a:spLocks noChangeArrowheads="1"/>
          </p:cNvSpPr>
          <p:nvPr/>
        </p:nvSpPr>
        <p:spPr bwMode="auto">
          <a:xfrm>
            <a:off x="7888512" y="1822263"/>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35">
            <a:extLst>
              <a:ext uri="{FF2B5EF4-FFF2-40B4-BE49-F238E27FC236}">
                <a16:creationId xmlns:a16="http://schemas.microsoft.com/office/drawing/2014/main" id="{295130AA-C8D0-4654-8926-CA9B6E6769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Rectangle 41">
            <a:extLst>
              <a:ext uri="{FF2B5EF4-FFF2-40B4-BE49-F238E27FC236}">
                <a16:creationId xmlns:a16="http://schemas.microsoft.com/office/drawing/2014/main" id="{07DA5D4D-3B2E-4D31-ADE3-35CDF6E374C0}"/>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43">
            <a:extLst>
              <a:ext uri="{FF2B5EF4-FFF2-40B4-BE49-F238E27FC236}">
                <a16:creationId xmlns:a16="http://schemas.microsoft.com/office/drawing/2014/main" id="{C12FB914-5CFD-488A-997F-8264A4C31CD5}"/>
              </a:ext>
            </a:extLst>
          </p:cNvPr>
          <p:cNvSpPr>
            <a:spLocks noChangeArrowheads="1"/>
          </p:cNvSpPr>
          <p:nvPr/>
        </p:nvSpPr>
        <p:spPr bwMode="auto">
          <a:xfrm>
            <a:off x="0" y="914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4561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Diagrama&#10;&#10;Descripción generada automáticamente">
            <a:extLst>
              <a:ext uri="{FF2B5EF4-FFF2-40B4-BE49-F238E27FC236}">
                <a16:creationId xmlns:a16="http://schemas.microsoft.com/office/drawing/2014/main" id="{A2192513-D0A9-48D6-8865-1BABEE30D34A}"/>
              </a:ext>
            </a:extLst>
          </p:cNvPr>
          <p:cNvPicPr>
            <a:picLocks noChangeAspect="1"/>
          </p:cNvPicPr>
          <p:nvPr/>
        </p:nvPicPr>
        <p:blipFill rotWithShape="1">
          <a:blip r:embed="rId2"/>
          <a:srcRect l="9452" r="31168" b="3646"/>
          <a:stretch/>
        </p:blipFill>
        <p:spPr>
          <a:xfrm>
            <a:off x="3522468" y="10"/>
            <a:ext cx="8669532" cy="6857990"/>
          </a:xfrm>
          <a:prstGeom prst="rect">
            <a:avLst/>
          </a:prstGeom>
        </p:spPr>
      </p:pic>
      <p:sp>
        <p:nvSpPr>
          <p:cNvPr id="31" name="Rectangle 3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429709" y="1198945"/>
            <a:ext cx="4669067" cy="1124712"/>
          </a:xfrm>
        </p:spPr>
        <p:txBody>
          <a:bodyPr vert="horz" lIns="91440" tIns="45720" rIns="91440" bIns="45720" rtlCol="0" anchor="b">
            <a:noAutofit/>
          </a:bodyPr>
          <a:lstStyle/>
          <a:p>
            <a:br>
              <a:rPr lang="es-HN" sz="1800" b="1" kern="0" dirty="0">
                <a:effectLst/>
                <a:latin typeface="Arial" panose="020B0604020202020204" pitchFamily="34" charset="0"/>
                <a:ea typeface="MS Gothic" panose="020B0609070205080204" pitchFamily="49" charset="-128"/>
                <a:cs typeface="Times New Roman" panose="02020603050405020304" pitchFamily="18" charset="0"/>
              </a:rPr>
            </a:br>
            <a:r>
              <a:rPr lang="es-HN" sz="1800" b="1" kern="0" dirty="0">
                <a:effectLst/>
                <a:latin typeface="Arial" panose="020B0604020202020204" pitchFamily="34" charset="0"/>
                <a:ea typeface="MS Gothic" panose="020B0609070205080204" pitchFamily="49" charset="-128"/>
                <a:cs typeface="Times New Roman" panose="02020603050405020304" pitchFamily="18" charset="0"/>
              </a:rPr>
              <a:t>CAPÍTULO II</a:t>
            </a:r>
            <a:r>
              <a:rPr lang="en-US" sz="3200" dirty="0">
                <a:latin typeface="+mj-lt"/>
                <a:cs typeface="+mj-cs"/>
              </a:rPr>
              <a:t>:</a:t>
            </a:r>
            <a:br>
              <a:rPr lang="en-US" sz="3200" dirty="0">
                <a:latin typeface="+mj-lt"/>
                <a:cs typeface="+mj-cs"/>
              </a:rPr>
            </a:br>
            <a:r>
              <a:rPr lang="en-US" sz="3200" dirty="0">
                <a:latin typeface="+mj-lt"/>
                <a:cs typeface="+mj-cs"/>
              </a:rPr>
              <a:t>Marco </a:t>
            </a:r>
            <a:r>
              <a:rPr lang="en-US" sz="3200" dirty="0" err="1">
                <a:latin typeface="+mj-lt"/>
                <a:cs typeface="+mj-cs"/>
              </a:rPr>
              <a:t>Teórico</a:t>
            </a:r>
            <a:r>
              <a:rPr lang="en-US" sz="3200" dirty="0">
                <a:latin typeface="+mj-lt"/>
                <a:cs typeface="+mj-cs"/>
              </a:rPr>
              <a:t> </a:t>
            </a:r>
            <a:br>
              <a:rPr lang="en-US" sz="3200" dirty="0">
                <a:latin typeface="+mj-lt"/>
                <a:cs typeface="+mj-cs"/>
              </a:rPr>
            </a:br>
            <a:endParaRPr lang="en-US" sz="3200" dirty="0">
              <a:latin typeface="+mj-lt"/>
              <a:cs typeface="+mj-cs"/>
            </a:endParaRPr>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6B9CB3E-42B6-44DC-9181-7CED8515E88B}"/>
              </a:ext>
            </a:extLst>
          </p:cNvPr>
          <p:cNvSpPr txBox="1"/>
          <p:nvPr/>
        </p:nvSpPr>
        <p:spPr>
          <a:xfrm>
            <a:off x="-471503" y="4806227"/>
            <a:ext cx="6252444"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r">
              <a:lnSpc>
                <a:spcPct val="90000"/>
              </a:lnSpc>
              <a:spcAft>
                <a:spcPts val="600"/>
              </a:spcAft>
            </a:pPr>
            <a:r>
              <a:rPr lang="en-US" sz="1400" i="1" dirty="0"/>
              <a:t>“Al </a:t>
            </a:r>
            <a:r>
              <a:rPr lang="en-US" sz="1400" i="1" dirty="0" err="1"/>
              <a:t>analizar</a:t>
            </a:r>
            <a:r>
              <a:rPr lang="en-US" sz="1400" i="1" dirty="0"/>
              <a:t> </a:t>
            </a:r>
            <a:r>
              <a:rPr lang="en-US" sz="1400" i="1" dirty="0" err="1"/>
              <a:t>los</a:t>
            </a:r>
            <a:r>
              <a:rPr lang="en-US" sz="1400" i="1" dirty="0"/>
              <a:t> </a:t>
            </a:r>
            <a:r>
              <a:rPr lang="en-US" sz="1400" i="1" dirty="0" err="1"/>
              <a:t>datos</a:t>
            </a:r>
            <a:r>
              <a:rPr lang="en-US" sz="1400" i="1" dirty="0"/>
              <a:t> </a:t>
            </a:r>
            <a:r>
              <a:rPr lang="en-US" sz="1400" i="1" dirty="0" err="1"/>
              <a:t>cuantitativos</a:t>
            </a:r>
            <a:r>
              <a:rPr lang="en-US" sz="1400" i="1" dirty="0"/>
              <a:t> </a:t>
            </a:r>
            <a:r>
              <a:rPr lang="en-US" sz="1400" i="1" dirty="0" err="1"/>
              <a:t>debemos</a:t>
            </a:r>
            <a:r>
              <a:rPr lang="en-US" sz="1400" i="1" dirty="0"/>
              <a:t> </a:t>
            </a:r>
            <a:r>
              <a:rPr lang="en-US" sz="1400" i="1" dirty="0" err="1"/>
              <a:t>recordar</a:t>
            </a:r>
            <a:r>
              <a:rPr lang="en-US" sz="1400" i="1" dirty="0"/>
              <a:t> dos </a:t>
            </a:r>
            <a:r>
              <a:rPr lang="en-US" sz="1400" i="1" dirty="0" err="1"/>
              <a:t>cuestiones</a:t>
            </a:r>
            <a:r>
              <a:rPr lang="en-US" sz="1400" i="1" dirty="0"/>
              <a:t>: primero,</a:t>
            </a:r>
            <a:endParaRPr lang="es-ES" i="1">
              <a:cs typeface="Calibri" panose="020F0502020204030204"/>
            </a:endParaRPr>
          </a:p>
          <a:p>
            <a:pPr algn="r">
              <a:lnSpc>
                <a:spcPct val="90000"/>
              </a:lnSpc>
              <a:spcAft>
                <a:spcPts val="600"/>
              </a:spcAft>
            </a:pPr>
            <a:r>
              <a:rPr lang="en-US" sz="1400" i="1" dirty="0"/>
              <a:t>que </a:t>
            </a:r>
            <a:r>
              <a:rPr lang="en-US" sz="1400" i="1" dirty="0" err="1"/>
              <a:t>los</a:t>
            </a:r>
            <a:r>
              <a:rPr lang="en-US" sz="1400" i="1" dirty="0"/>
              <a:t> </a:t>
            </a:r>
            <a:r>
              <a:rPr lang="en-US" sz="1400" i="1" dirty="0" err="1"/>
              <a:t>modelos</a:t>
            </a:r>
            <a:r>
              <a:rPr lang="en-US" sz="1400" i="1" dirty="0"/>
              <a:t> </a:t>
            </a:r>
            <a:r>
              <a:rPr lang="en-US" sz="1400" i="1" dirty="0" err="1"/>
              <a:t>estadísticos</a:t>
            </a:r>
            <a:r>
              <a:rPr lang="en-US" sz="1400" i="1" dirty="0"/>
              <a:t> son </a:t>
            </a:r>
            <a:r>
              <a:rPr lang="en-US" sz="1400" i="1" dirty="0" err="1"/>
              <a:t>representaciones</a:t>
            </a:r>
            <a:r>
              <a:rPr lang="en-US" sz="1400" i="1" dirty="0"/>
              <a:t> de la </a:t>
            </a:r>
            <a:r>
              <a:rPr lang="en-US" sz="1400" i="1" dirty="0" err="1"/>
              <a:t>realidad</a:t>
            </a:r>
            <a:r>
              <a:rPr lang="en-US" sz="1400" i="1" dirty="0"/>
              <a:t>, no la</a:t>
            </a:r>
            <a:endParaRPr lang="en-US" sz="1400" i="1" dirty="0">
              <a:cs typeface="Calibri" panose="020F0502020204030204"/>
            </a:endParaRPr>
          </a:p>
          <a:p>
            <a:pPr algn="r">
              <a:lnSpc>
                <a:spcPct val="90000"/>
              </a:lnSpc>
              <a:spcAft>
                <a:spcPts val="600"/>
              </a:spcAft>
            </a:pPr>
            <a:r>
              <a:rPr lang="en-US" sz="1400" i="1" err="1"/>
              <a:t>realidad</a:t>
            </a:r>
            <a:r>
              <a:rPr lang="en-US" sz="1400" i="1" dirty="0"/>
              <a:t> </a:t>
            </a:r>
            <a:r>
              <a:rPr lang="en-US" sz="1400" i="1" err="1"/>
              <a:t>misma</a:t>
            </a:r>
            <a:r>
              <a:rPr lang="en-US" sz="1400" i="1" dirty="0"/>
              <a:t>; y </a:t>
            </a:r>
            <a:r>
              <a:rPr lang="en-US" sz="1400" i="1" err="1"/>
              <a:t>segundo</a:t>
            </a:r>
            <a:r>
              <a:rPr lang="en-US" sz="1400" i="1" dirty="0"/>
              <a:t>, </a:t>
            </a:r>
            <a:r>
              <a:rPr lang="en-US" sz="1400" i="1" err="1"/>
              <a:t>los</a:t>
            </a:r>
            <a:r>
              <a:rPr lang="en-US" sz="1400" i="1" dirty="0"/>
              <a:t> </a:t>
            </a:r>
            <a:r>
              <a:rPr lang="en-US" sz="1400" i="1" err="1"/>
              <a:t>resultados</a:t>
            </a:r>
            <a:r>
              <a:rPr lang="en-US" sz="1400" i="1" dirty="0"/>
              <a:t> </a:t>
            </a:r>
            <a:r>
              <a:rPr lang="en-US" sz="1400" i="1" err="1"/>
              <a:t>numéricos</a:t>
            </a:r>
            <a:r>
              <a:rPr lang="en-US" sz="1400" i="1" dirty="0"/>
              <a:t> </a:t>
            </a:r>
            <a:r>
              <a:rPr lang="en-US" sz="1400" i="1" err="1"/>
              <a:t>siempre</a:t>
            </a:r>
            <a:r>
              <a:rPr lang="en-US" sz="1400" i="1" dirty="0"/>
              <a:t> se </a:t>
            </a:r>
            <a:r>
              <a:rPr lang="en-US" sz="1400" i="1" err="1"/>
              <a:t>interpretan</a:t>
            </a:r>
            <a:endParaRPr lang="en-US" sz="1400" i="1">
              <a:cs typeface="Calibri" panose="020F0502020204030204"/>
            </a:endParaRPr>
          </a:p>
          <a:p>
            <a:pPr algn="r">
              <a:lnSpc>
                <a:spcPct val="90000"/>
              </a:lnSpc>
              <a:spcAft>
                <a:spcPts val="600"/>
              </a:spcAft>
            </a:pPr>
            <a:r>
              <a:rPr lang="en-US" sz="1400" i="1" err="1"/>
              <a:t>en</a:t>
            </a:r>
            <a:r>
              <a:rPr lang="en-US" sz="1400" i="1" dirty="0"/>
              <a:t> </a:t>
            </a:r>
            <a:r>
              <a:rPr lang="en-US" sz="1400" i="1" err="1"/>
              <a:t>contexto</a:t>
            </a:r>
            <a:r>
              <a:rPr lang="en-US" sz="1400" i="1" dirty="0"/>
              <a:t>, </a:t>
            </a:r>
            <a:r>
              <a:rPr lang="en-US" sz="1400" i="1" err="1"/>
              <a:t>por</a:t>
            </a:r>
            <a:r>
              <a:rPr lang="en-US" sz="1400" i="1" dirty="0"/>
              <a:t> </a:t>
            </a:r>
            <a:r>
              <a:rPr lang="en-US" sz="1400" i="1" err="1"/>
              <a:t>ejemplo</a:t>
            </a:r>
            <a:r>
              <a:rPr lang="en-US" sz="1400" i="1" dirty="0"/>
              <a:t>, un </a:t>
            </a:r>
            <a:r>
              <a:rPr lang="en-US" sz="1400" i="1" err="1"/>
              <a:t>mismo</a:t>
            </a:r>
            <a:r>
              <a:rPr lang="en-US" sz="1400" i="1" dirty="0"/>
              <a:t> valor de </a:t>
            </a:r>
            <a:r>
              <a:rPr lang="en-US" sz="1400" i="1" err="1"/>
              <a:t>presión</a:t>
            </a:r>
            <a:r>
              <a:rPr lang="en-US" sz="1400" i="1" dirty="0"/>
              <a:t> arterial no es </a:t>
            </a:r>
            <a:r>
              <a:rPr lang="en-US" sz="1400" i="1" err="1"/>
              <a:t>igual</a:t>
            </a:r>
            <a:r>
              <a:rPr lang="en-US" sz="1400" i="1" dirty="0"/>
              <a:t> </a:t>
            </a:r>
            <a:r>
              <a:rPr lang="en-US" sz="1400" i="1" err="1"/>
              <a:t>en</a:t>
            </a:r>
            <a:endParaRPr lang="en-US" sz="1400" i="1">
              <a:cs typeface="Calibri" panose="020F0502020204030204"/>
            </a:endParaRPr>
          </a:p>
          <a:p>
            <a:pPr algn="r">
              <a:lnSpc>
                <a:spcPct val="90000"/>
              </a:lnSpc>
              <a:spcAft>
                <a:spcPts val="600"/>
              </a:spcAft>
            </a:pPr>
            <a:r>
              <a:rPr lang="en-US" sz="1400" i="1" dirty="0"/>
              <a:t>un </a:t>
            </a:r>
            <a:r>
              <a:rPr lang="en-US" sz="1400" i="1" err="1"/>
              <a:t>bebe</a:t>
            </a:r>
            <a:r>
              <a:rPr lang="en-US" sz="1400" i="1" dirty="0"/>
              <a:t> que </a:t>
            </a:r>
            <a:r>
              <a:rPr lang="en-US" sz="1400" i="1" err="1"/>
              <a:t>en</a:t>
            </a:r>
            <a:r>
              <a:rPr lang="en-US" sz="1400" i="1" dirty="0"/>
              <a:t> </a:t>
            </a:r>
            <a:r>
              <a:rPr lang="en-US" sz="1400" i="1" err="1"/>
              <a:t>una</a:t>
            </a:r>
            <a:r>
              <a:rPr lang="en-US" sz="1400" i="1" dirty="0"/>
              <a:t> persona de la </a:t>
            </a:r>
            <a:r>
              <a:rPr lang="en-US" sz="1400" i="1" err="1"/>
              <a:t>tercera</a:t>
            </a:r>
            <a:r>
              <a:rPr lang="en-US" sz="1400" i="1" dirty="0"/>
              <a:t> </a:t>
            </a:r>
            <a:r>
              <a:rPr lang="en-US" sz="1400" i="1" err="1"/>
              <a:t>edad</a:t>
            </a:r>
            <a:r>
              <a:rPr lang="en-US" sz="1400" i="1" dirty="0"/>
              <a:t>.”</a:t>
            </a:r>
            <a:endParaRPr lang="en-US" sz="1400" i="1" dirty="0">
              <a:cs typeface="Calibri" panose="020F0502020204030204"/>
            </a:endParaRPr>
          </a:p>
          <a:p>
            <a:pPr algn="r">
              <a:lnSpc>
                <a:spcPct val="90000"/>
              </a:lnSpc>
              <a:spcAft>
                <a:spcPts val="600"/>
              </a:spcAft>
            </a:pPr>
            <a:endParaRPr lang="en-US" sz="1400" i="1" dirty="0">
              <a:cs typeface="Calibri" panose="020F0502020204030204"/>
            </a:endParaRPr>
          </a:p>
          <a:p>
            <a:pPr algn="r">
              <a:lnSpc>
                <a:spcPct val="90000"/>
              </a:lnSpc>
              <a:spcAft>
                <a:spcPts val="600"/>
              </a:spcAft>
            </a:pPr>
            <a:r>
              <a:rPr lang="en-US" sz="1400" i="1" dirty="0"/>
              <a:t>Roberto Hernández-Sampieri</a:t>
            </a:r>
            <a:r>
              <a:rPr lang="en-US" sz="1400" i="1" baseline="30000" dirty="0"/>
              <a:t>2</a:t>
            </a:r>
            <a:endParaRPr lang="en-US" sz="1400" i="1" baseline="30000">
              <a:cs typeface="Calibri" panose="020F0502020204030204"/>
            </a:endParaRPr>
          </a:p>
        </p:txBody>
      </p:sp>
    </p:spTree>
    <p:extLst>
      <p:ext uri="{BB962C8B-B14F-4D97-AF65-F5344CB8AC3E}">
        <p14:creationId xmlns:p14="http://schemas.microsoft.com/office/powerpoint/2010/main" val="4132497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6417733" y="490537"/>
            <a:ext cx="5291663" cy="1628775"/>
          </a:xfrm>
        </p:spPr>
        <p:txBody>
          <a:bodyPr vert="horz" lIns="91440" tIns="45720" rIns="91440" bIns="45720" rtlCol="0" anchor="b">
            <a:normAutofit/>
          </a:bodyPr>
          <a:lstStyle/>
          <a:p>
            <a:pPr marL="0" marR="0">
              <a:spcAft>
                <a:spcPts val="0"/>
              </a:spcAft>
            </a:pPr>
            <a:r>
              <a:rPr lang="en-US" sz="4000" b="1" dirty="0">
                <a:effectLst/>
                <a:latin typeface="+mj-lt"/>
                <a:cs typeface="+mj-cs"/>
              </a:rPr>
              <a:t>2.1 ANALISIS DE SITUACIÓN ACTUAL </a:t>
            </a:r>
          </a:p>
        </p:txBody>
      </p:sp>
      <p:pic>
        <p:nvPicPr>
          <p:cNvPr id="4" name="Imagen 5" descr="Imagen que contiene Aplicación&#10;&#10;Descripción generada automáticamente">
            <a:extLst>
              <a:ext uri="{FF2B5EF4-FFF2-40B4-BE49-F238E27FC236}">
                <a16:creationId xmlns:a16="http://schemas.microsoft.com/office/drawing/2014/main" id="{6F72921F-DDA1-40C9-AE8C-52C2743194E7}"/>
              </a:ext>
            </a:extLst>
          </p:cNvPr>
          <p:cNvPicPr>
            <a:picLocks noChangeAspect="1"/>
          </p:cNvPicPr>
          <p:nvPr/>
        </p:nvPicPr>
        <p:blipFill rotWithShape="1">
          <a:blip r:embed="rId2"/>
          <a:srcRect l="45814" r="618" b="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uadroTexto 2">
            <a:extLst>
              <a:ext uri="{FF2B5EF4-FFF2-40B4-BE49-F238E27FC236}">
                <a16:creationId xmlns:a16="http://schemas.microsoft.com/office/drawing/2014/main" id="{D41CB1DF-D2AD-4CBB-A760-909249891FC9}"/>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0" marR="0" indent="-228600">
              <a:lnSpc>
                <a:spcPct val="90000"/>
              </a:lnSpc>
              <a:spcBef>
                <a:spcPts val="0"/>
              </a:spcBef>
              <a:spcAft>
                <a:spcPts val="600"/>
              </a:spcAft>
              <a:buFont typeface="Arial" panose="020B0604020202020204" pitchFamily="34" charset="0"/>
              <a:buChar char="•"/>
            </a:pPr>
            <a:r>
              <a:rPr lang="en-US" sz="1100" i="1"/>
              <a:t>Según datos del Banco Mundial en 2020, la tasa de paro mundial aumentó bruscamente hasta el 6,6%, sobre todo a causa de la pandemia de COVID-19 que asola el planeta desde entonces. Afortunadamente, el movimiento monetario ha sabido recuperarse progresivamente, de modo que, en 2021, la tasa de paro mundial evaluada descendió al 6,2%, lo que quiere decir que para ese año las personas supieron sobrellevar la crisis financiera a pesar de la pandemia. Actualmente la tasa de desempleo en términos globales es del 5,9% y se estima que para el 2023 categorizaría un descenso del 5,7%. Estamos hablando, según marcan los porcentajes, que para el año siguiente habríamos reducido casi un 1% exacto del desempleo mundial desde que la pandemia azoto el mundo entero, cifras no muy alentadoras pero que en vez de empeorar van mejorando.</a:t>
            </a:r>
          </a:p>
          <a:p>
            <a:pPr marL="0" marR="0" indent="-228600">
              <a:lnSpc>
                <a:spcPct val="90000"/>
              </a:lnSpc>
              <a:spcBef>
                <a:spcPts val="0"/>
              </a:spcBef>
              <a:spcAft>
                <a:spcPts val="600"/>
              </a:spcAft>
              <a:buFont typeface="Arial" panose="020B0604020202020204" pitchFamily="34" charset="0"/>
              <a:buChar char="•"/>
            </a:pPr>
            <a:r>
              <a:rPr lang="en-US" sz="1100" i="1"/>
              <a:t>Esos datos globales afectan por ende al continente latinoamericano de una forma desfavorable ya que el punto de vista monetario no es muy alentador, el Banco Mundial ha vuelto a evaluar los efectos financieros de la pandemia; y los resultados, en particular para nuestro distrito, no son esperanzadores, ya que se estima que la caída del Producto Interior Bruto (PIB) será del 7,2% en América Latina, con una disminución del 8,1% en el PIB per cápita. América Latina será la zona generalmente más impactada por el efecto financiero de la pandemia.</a:t>
            </a:r>
          </a:p>
          <a:p>
            <a:pPr marL="0" marR="0" indent="-228600">
              <a:lnSpc>
                <a:spcPct val="90000"/>
              </a:lnSpc>
              <a:spcBef>
                <a:spcPts val="0"/>
              </a:spcBef>
              <a:spcAft>
                <a:spcPts val="600"/>
              </a:spcAft>
              <a:buFont typeface="Arial" panose="020B0604020202020204" pitchFamily="34" charset="0"/>
              <a:buChar char="•"/>
            </a:pPr>
            <a:r>
              <a:rPr lang="en-US" sz="1100" i="1"/>
              <a:t>En nuestro Honduras se estima que la tasa de desempleo actual es del 8.37%, una clara diferencia a lo que categorizamos en el 2019 antes de iniciar la pandemia, en ese entonces contábamos con el 5.89%, lo que nos dice que la tasa de desempleo en nuestro país se elevó un 2.48%.2</a:t>
            </a:r>
          </a:p>
        </p:txBody>
      </p:sp>
    </p:spTree>
    <p:extLst>
      <p:ext uri="{BB962C8B-B14F-4D97-AF65-F5344CB8AC3E}">
        <p14:creationId xmlns:p14="http://schemas.microsoft.com/office/powerpoint/2010/main" val="29147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8D42CC4-D7EC-47EC-B39E-A8C0ADBB49CD}"/>
              </a:ext>
            </a:extLst>
          </p:cNvPr>
          <p:cNvSpPr txBox="1">
            <a:spLocks/>
          </p:cNvSpPr>
          <p:nvPr/>
        </p:nvSpPr>
        <p:spPr>
          <a:xfrm>
            <a:off x="6417733" y="490537"/>
            <a:ext cx="5291663" cy="16287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pPr marL="0" marR="0">
              <a:spcAft>
                <a:spcPts val="600"/>
              </a:spcAft>
            </a:pPr>
            <a:r>
              <a:rPr lang="en-US" sz="4000" b="1">
                <a:effectLst/>
                <a:latin typeface="+mj-lt"/>
                <a:cs typeface="+mj-cs"/>
              </a:rPr>
              <a:t>2.2 TEORÍAS DE SUSTENTO </a:t>
            </a:r>
          </a:p>
        </p:txBody>
      </p:sp>
      <p:pic>
        <p:nvPicPr>
          <p:cNvPr id="9" name="Picture 8">
            <a:extLst>
              <a:ext uri="{FF2B5EF4-FFF2-40B4-BE49-F238E27FC236}">
                <a16:creationId xmlns:a16="http://schemas.microsoft.com/office/drawing/2014/main" id="{AE89D60D-6EE5-CE49-498A-1D6D7308C41F}"/>
              </a:ext>
            </a:extLst>
          </p:cNvPr>
          <p:cNvPicPr>
            <a:picLocks noChangeAspect="1"/>
          </p:cNvPicPr>
          <p:nvPr/>
        </p:nvPicPr>
        <p:blipFill rotWithShape="1">
          <a:blip r:embed="rId2"/>
          <a:srcRect l="7402" r="33250"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1" name="CuadroTexto 5">
            <a:extLst>
              <a:ext uri="{FF2B5EF4-FFF2-40B4-BE49-F238E27FC236}">
                <a16:creationId xmlns:a16="http://schemas.microsoft.com/office/drawing/2014/main" id="{ED26C972-616B-BF42-B0CF-C0F5663B98C5}"/>
              </a:ext>
            </a:extLst>
          </p:cNvPr>
          <p:cNvGraphicFramePr/>
          <p:nvPr>
            <p:extLst>
              <p:ext uri="{D42A27DB-BD31-4B8C-83A1-F6EECF244321}">
                <p14:modId xmlns:p14="http://schemas.microsoft.com/office/powerpoint/2010/main" val="3940458436"/>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454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Texto&#10;&#10;Descripción generada automáticamente">
            <a:extLst>
              <a:ext uri="{FF2B5EF4-FFF2-40B4-BE49-F238E27FC236}">
                <a16:creationId xmlns:a16="http://schemas.microsoft.com/office/drawing/2014/main" id="{590B37A3-43F3-499D-B52D-EB9DE3767559}"/>
              </a:ext>
            </a:extLst>
          </p:cNvPr>
          <p:cNvPicPr>
            <a:picLocks noChangeAspect="1"/>
          </p:cNvPicPr>
          <p:nvPr/>
        </p:nvPicPr>
        <p:blipFill rotWithShape="1">
          <a:blip r:embed="rId2"/>
          <a:srcRect l="29833" r="16"/>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p:cNvSpPr>
            <a:spLocks noGrp="1"/>
          </p:cNvSpPr>
          <p:nvPr>
            <p:ph type="title"/>
          </p:nvPr>
        </p:nvSpPr>
        <p:spPr>
          <a:xfrm>
            <a:off x="477981" y="1122363"/>
            <a:ext cx="4023360" cy="3204134"/>
          </a:xfrm>
        </p:spPr>
        <p:txBody>
          <a:bodyPr vert="horz" lIns="91440" tIns="45720" rIns="91440" bIns="45720" rtlCol="0" anchor="b">
            <a:normAutofit/>
          </a:bodyPr>
          <a:lstStyle/>
          <a:p>
            <a:r>
              <a:rPr lang="es-HN" dirty="0"/>
              <a:t>CAPÍTULO III Metodología</a:t>
            </a:r>
            <a:br>
              <a:rPr lang="en-US" dirty="0"/>
            </a:b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133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B5FDA-D02C-41F7-894A-DA30432A7069}"/>
              </a:ext>
            </a:extLst>
          </p:cNvPr>
          <p:cNvSpPr>
            <a:spLocks noGrp="1"/>
          </p:cNvSpPr>
          <p:nvPr>
            <p:ph type="title"/>
          </p:nvPr>
        </p:nvSpPr>
        <p:spPr/>
        <p:txBody>
          <a:bodyPr/>
          <a:lstStyle/>
          <a:p>
            <a:pPr marL="0" marR="0">
              <a:lnSpc>
                <a:spcPct val="115000"/>
              </a:lnSpc>
              <a:spcBef>
                <a:spcPts val="200"/>
              </a:spcBef>
              <a:spcAft>
                <a:spcPts val="0"/>
              </a:spcAft>
            </a:pPr>
            <a:r>
              <a:rPr lang="es-HN" sz="4000" dirty="0">
                <a:latin typeface="+mj-lt"/>
                <a:cs typeface="+mj-cs"/>
              </a:rPr>
              <a:t>3.1 Cuadro de congruencia metodológica </a:t>
            </a:r>
            <a:br>
              <a:rPr lang="en-US" sz="1800" b="1" dirty="0">
                <a:effectLst/>
                <a:latin typeface="Times New Roman" panose="02020603050405020304" pitchFamily="18" charset="0"/>
                <a:ea typeface="MS Gothic" panose="020B0609070205080204" pitchFamily="49" charset="-128"/>
                <a:cs typeface="Times New Roman" panose="02020603050405020304" pitchFamily="18" charset="0"/>
              </a:rPr>
            </a:br>
            <a:br>
              <a:rPr lang="es-HN" sz="1800" b="1" dirty="0">
                <a:effectLst/>
                <a:latin typeface="Times New Roman" panose="02020603050405020304" pitchFamily="18" charset="0"/>
                <a:ea typeface="MS Gothic" panose="020B0609070205080204" pitchFamily="49" charset="-128"/>
              </a:rPr>
            </a:br>
            <a:endParaRPr lang="en-US" dirty="0"/>
          </a:p>
        </p:txBody>
      </p:sp>
      <p:graphicFrame>
        <p:nvGraphicFramePr>
          <p:cNvPr id="3" name="Table 2">
            <a:extLst>
              <a:ext uri="{FF2B5EF4-FFF2-40B4-BE49-F238E27FC236}">
                <a16:creationId xmlns:a16="http://schemas.microsoft.com/office/drawing/2014/main" id="{F5ACD30D-1F10-4B3F-8B3C-D2A1A67ECE07}"/>
              </a:ext>
            </a:extLst>
          </p:cNvPr>
          <p:cNvGraphicFramePr>
            <a:graphicFrameLocks noGrp="1"/>
          </p:cNvGraphicFramePr>
          <p:nvPr>
            <p:extLst>
              <p:ext uri="{D42A27DB-BD31-4B8C-83A1-F6EECF244321}">
                <p14:modId xmlns:p14="http://schemas.microsoft.com/office/powerpoint/2010/main" val="994313664"/>
              </p:ext>
            </p:extLst>
          </p:nvPr>
        </p:nvGraphicFramePr>
        <p:xfrm>
          <a:off x="822748" y="1811073"/>
          <a:ext cx="9625330" cy="3476435"/>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3075914924"/>
                    </a:ext>
                  </a:extLst>
                </a:gridCol>
                <a:gridCol w="1530350">
                  <a:extLst>
                    <a:ext uri="{9D8B030D-6E8A-4147-A177-3AD203B41FA5}">
                      <a16:colId xmlns:a16="http://schemas.microsoft.com/office/drawing/2014/main" val="2486498974"/>
                    </a:ext>
                  </a:extLst>
                </a:gridCol>
                <a:gridCol w="2610485">
                  <a:extLst>
                    <a:ext uri="{9D8B030D-6E8A-4147-A177-3AD203B41FA5}">
                      <a16:colId xmlns:a16="http://schemas.microsoft.com/office/drawing/2014/main" val="3199314906"/>
                    </a:ext>
                  </a:extLst>
                </a:gridCol>
                <a:gridCol w="1626235">
                  <a:extLst>
                    <a:ext uri="{9D8B030D-6E8A-4147-A177-3AD203B41FA5}">
                      <a16:colId xmlns:a16="http://schemas.microsoft.com/office/drawing/2014/main" val="313114350"/>
                    </a:ext>
                  </a:extLst>
                </a:gridCol>
                <a:gridCol w="2334260">
                  <a:extLst>
                    <a:ext uri="{9D8B030D-6E8A-4147-A177-3AD203B41FA5}">
                      <a16:colId xmlns:a16="http://schemas.microsoft.com/office/drawing/2014/main" val="852963258"/>
                    </a:ext>
                  </a:extLst>
                </a:gridCol>
              </a:tblGrid>
              <a:tr h="664210">
                <a:tc>
                  <a:txBody>
                    <a:bodyPr/>
                    <a:lstStyle/>
                    <a:p>
                      <a:pPr marL="0" marR="0" algn="l">
                        <a:lnSpc>
                          <a:spcPct val="115000"/>
                        </a:lnSpc>
                        <a:spcBef>
                          <a:spcPts val="0"/>
                        </a:spcBef>
                        <a:spcAft>
                          <a:spcPts val="0"/>
                        </a:spcAft>
                      </a:pPr>
                      <a:r>
                        <a:rPr lang="es-ES" sz="1400">
                          <a:effectLst/>
                        </a:rPr>
                        <a:t>Título de</a:t>
                      </a:r>
                      <a:endParaRPr lang="en-US" sz="1200">
                        <a:effectLst/>
                      </a:endParaRPr>
                    </a:p>
                    <a:p>
                      <a:pPr marL="0" marR="0" algn="l">
                        <a:lnSpc>
                          <a:spcPct val="115000"/>
                        </a:lnSpc>
                        <a:spcBef>
                          <a:spcPts val="0"/>
                        </a:spcBef>
                        <a:spcAft>
                          <a:spcPts val="0"/>
                        </a:spcAft>
                      </a:pPr>
                      <a:r>
                        <a:rPr lang="es-ES" sz="1400">
                          <a:effectLst/>
                        </a:rPr>
                        <a:t>Investigación: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ES" sz="1400">
                          <a:effectLst/>
                        </a:rPr>
                        <a:t>Problema de</a:t>
                      </a:r>
                      <a:endParaRPr lang="en-US" sz="1200">
                        <a:effectLst/>
                      </a:endParaRPr>
                    </a:p>
                    <a:p>
                      <a:pPr marL="0" marR="0" algn="l">
                        <a:lnSpc>
                          <a:spcPct val="115000"/>
                        </a:lnSpc>
                        <a:spcBef>
                          <a:spcPts val="0"/>
                        </a:spcBef>
                        <a:spcAft>
                          <a:spcPts val="0"/>
                        </a:spcAft>
                      </a:pPr>
                      <a:r>
                        <a:rPr lang="es-ES" sz="1400">
                          <a:effectLst/>
                        </a:rPr>
                        <a:t>Investigación: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ES" sz="1400">
                          <a:effectLst/>
                        </a:rPr>
                        <a:t>Preguntas de</a:t>
                      </a:r>
                      <a:endParaRPr lang="en-US" sz="1200">
                        <a:effectLst/>
                      </a:endParaRPr>
                    </a:p>
                    <a:p>
                      <a:pPr marL="0" marR="0" algn="l">
                        <a:lnSpc>
                          <a:spcPct val="115000"/>
                        </a:lnSpc>
                        <a:spcBef>
                          <a:spcPts val="0"/>
                        </a:spcBef>
                        <a:spcAft>
                          <a:spcPts val="0"/>
                        </a:spcAft>
                      </a:pPr>
                      <a:r>
                        <a:rPr lang="es-ES" sz="1400">
                          <a:effectLst/>
                        </a:rPr>
                        <a:t>Investigación:</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ES" sz="1400">
                          <a:effectLst/>
                        </a:rPr>
                        <a:t>Objetivo</a:t>
                      </a:r>
                      <a:endParaRPr lang="en-US" sz="1200">
                        <a:effectLst/>
                      </a:endParaRPr>
                    </a:p>
                    <a:p>
                      <a:pPr marL="0" marR="0" algn="l">
                        <a:lnSpc>
                          <a:spcPct val="115000"/>
                        </a:lnSpc>
                        <a:spcBef>
                          <a:spcPts val="0"/>
                        </a:spcBef>
                        <a:spcAft>
                          <a:spcPts val="0"/>
                        </a:spcAft>
                      </a:pPr>
                      <a:r>
                        <a:rPr lang="es-ES" sz="1400">
                          <a:effectLst/>
                        </a:rPr>
                        <a:t>General:</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ES" sz="1400">
                          <a:effectLst/>
                        </a:rPr>
                        <a:t>Objetivos</a:t>
                      </a:r>
                      <a:endParaRPr lang="en-US" sz="1200">
                        <a:effectLst/>
                      </a:endParaRPr>
                    </a:p>
                    <a:p>
                      <a:pPr marL="0" marR="0" algn="l">
                        <a:lnSpc>
                          <a:spcPct val="115000"/>
                        </a:lnSpc>
                        <a:spcBef>
                          <a:spcPts val="0"/>
                        </a:spcBef>
                        <a:spcAft>
                          <a:spcPts val="0"/>
                        </a:spcAft>
                      </a:pPr>
                      <a:r>
                        <a:rPr lang="es-ES" sz="1400">
                          <a:effectLst/>
                        </a:rPr>
                        <a:t>Específicos:</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extLst>
                  <a:ext uri="{0D108BD9-81ED-4DB2-BD59-A6C34878D82A}">
                    <a16:rowId xmlns:a16="http://schemas.microsoft.com/office/drawing/2014/main" val="4077491341"/>
                  </a:ext>
                </a:extLst>
              </a:tr>
              <a:tr h="1997710">
                <a:tc>
                  <a:txBody>
                    <a:bodyPr/>
                    <a:lstStyle/>
                    <a:p>
                      <a:pPr marL="0" marR="0" algn="l">
                        <a:lnSpc>
                          <a:spcPct val="115000"/>
                        </a:lnSpc>
                        <a:spcBef>
                          <a:spcPts val="0"/>
                        </a:spcBef>
                        <a:spcAft>
                          <a:spcPts val="0"/>
                        </a:spcAft>
                      </a:pPr>
                      <a:r>
                        <a:rPr lang="es-ES" sz="1200">
                          <a:effectLst/>
                        </a:rPr>
                        <a:t>El efecto de la pandemia por COVID-19 en los emprendimientos en Honduras</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HN" sz="1200">
                          <a:effectLst/>
                        </a:rPr>
                        <a:t>¿Se vieron impulsados los nuevos emprendimientos en Honduras durante la pandemia del COVID-19 debido al incremento en el desempleo? </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342900" marR="0" lvl="0" indent="-342900" algn="l">
                        <a:lnSpc>
                          <a:spcPct val="115000"/>
                        </a:lnSpc>
                        <a:spcBef>
                          <a:spcPts val="0"/>
                        </a:spcBef>
                        <a:spcAft>
                          <a:spcPts val="0"/>
                        </a:spcAft>
                        <a:buFont typeface="+mj-lt"/>
                        <a:buAutoNum type="arabicParenR"/>
                      </a:pPr>
                      <a:r>
                        <a:rPr lang="es-HN" sz="1200">
                          <a:effectLst/>
                        </a:rPr>
                        <a:t>¿Cuál es la relación entre el desempleo y los nuevos emprendimientos en Honduras durante la pandemia del COVID-19?</a:t>
                      </a:r>
                      <a:endParaRPr lang="en-US" sz="1200">
                        <a:effectLst/>
                      </a:endParaRPr>
                    </a:p>
                    <a:p>
                      <a:pPr marL="342900" marR="0" lvl="0" indent="-342900" algn="l">
                        <a:lnSpc>
                          <a:spcPct val="115000"/>
                        </a:lnSpc>
                        <a:spcBef>
                          <a:spcPts val="0"/>
                        </a:spcBef>
                        <a:spcAft>
                          <a:spcPts val="0"/>
                        </a:spcAft>
                        <a:buFont typeface="+mj-lt"/>
                        <a:buAutoNum type="arabicParenR"/>
                      </a:pPr>
                      <a:r>
                        <a:rPr lang="es-HN" sz="1200">
                          <a:effectLst/>
                        </a:rPr>
                        <a:t>¿Cuáles son los nuevos emprendimientos que surgieron en Honduras durante la pandemia del COVID-19?</a:t>
                      </a:r>
                      <a:endParaRPr lang="en-US" sz="1200">
                        <a:effectLst/>
                      </a:endParaRPr>
                    </a:p>
                    <a:p>
                      <a:pPr marL="342900" marR="0" lvl="0" indent="-342900" algn="l">
                        <a:lnSpc>
                          <a:spcPct val="115000"/>
                        </a:lnSpc>
                        <a:spcBef>
                          <a:spcPts val="0"/>
                        </a:spcBef>
                        <a:spcAft>
                          <a:spcPts val="1000"/>
                        </a:spcAft>
                        <a:buFont typeface="+mj-lt"/>
                        <a:buAutoNum type="arabicParenR"/>
                      </a:pPr>
                      <a:r>
                        <a:rPr lang="es-HN" sz="1200">
                          <a:effectLst/>
                        </a:rPr>
                        <a:t>¿Qué beneficios otorgan los nuevos emprendimientos en el sector de San Pedro Sula? </a:t>
                      </a:r>
                      <a:endParaRPr lang="en-US" sz="1200">
                        <a:effectLst/>
                        <a:latin typeface="Times New Roman" panose="02020603050405020304" pitchFamily="18" charset="0"/>
                        <a:ea typeface="Calibri" panose="020F0502020204030204" pitchFamily="34" charset="0"/>
                        <a:cs typeface="Arial" panose="020B0604020202020204" pitchFamily="34" charset="0"/>
                      </a:endParaRPr>
                    </a:p>
                  </a:txBody>
                  <a:tcPr/>
                </a:tc>
                <a:tc>
                  <a:txBody>
                    <a:bodyPr/>
                    <a:lstStyle/>
                    <a:p>
                      <a:pPr marL="0" marR="0" algn="l">
                        <a:lnSpc>
                          <a:spcPct val="115000"/>
                        </a:lnSpc>
                        <a:spcBef>
                          <a:spcPts val="0"/>
                        </a:spcBef>
                        <a:spcAft>
                          <a:spcPts val="0"/>
                        </a:spcAft>
                      </a:pPr>
                      <a:r>
                        <a:rPr lang="es-HN" sz="1200">
                          <a:effectLst/>
                        </a:rPr>
                        <a:t>Investigar la relación que tuvo el desempleo a causa de la pandemia con el incremento en los emprendimientos femeninos en Honduras</a:t>
                      </a:r>
                      <a:endParaRPr lang="en-US" sz="1200">
                        <a:effectLst/>
                        <a:latin typeface="Times New Roman" panose="02020603050405020304" pitchFamily="18" charset="0"/>
                        <a:ea typeface="Times New Roman" panose="02020603050405020304" pitchFamily="18" charset="0"/>
                        <a:cs typeface="Arial" panose="020B0604020202020204" pitchFamily="34" charset="0"/>
                      </a:endParaRPr>
                    </a:p>
                  </a:txBody>
                  <a:tcPr/>
                </a:tc>
                <a:tc>
                  <a:txBody>
                    <a:bodyPr/>
                    <a:lstStyle/>
                    <a:p>
                      <a:pPr marL="0" marR="0" algn="l">
                        <a:lnSpc>
                          <a:spcPct val="115000"/>
                        </a:lnSpc>
                        <a:spcBef>
                          <a:spcPts val="0"/>
                        </a:spcBef>
                        <a:spcAft>
                          <a:spcPts val="0"/>
                        </a:spcAft>
                      </a:pPr>
                      <a:r>
                        <a:rPr lang="es-ES" sz="1200" dirty="0">
                          <a:effectLst/>
                        </a:rPr>
                        <a:t>1.) </a:t>
                      </a:r>
                      <a:r>
                        <a:rPr lang="es-HN" sz="1200" dirty="0">
                          <a:effectLst/>
                        </a:rPr>
                        <a:t>Analizar la correlación entre el desempleo y los nuevos emprendimientos en Honduras durante la pandemia del COVID-19.</a:t>
                      </a:r>
                      <a:endParaRPr lang="en-US" sz="1200" dirty="0">
                        <a:effectLst/>
                      </a:endParaRPr>
                    </a:p>
                    <a:p>
                      <a:pPr marL="0" marR="0" algn="l">
                        <a:lnSpc>
                          <a:spcPct val="115000"/>
                        </a:lnSpc>
                        <a:spcBef>
                          <a:spcPts val="0"/>
                        </a:spcBef>
                        <a:spcAft>
                          <a:spcPts val="0"/>
                        </a:spcAft>
                      </a:pPr>
                      <a:r>
                        <a:rPr lang="es-ES" sz="1200" dirty="0">
                          <a:effectLst/>
                        </a:rPr>
                        <a:t>2.) Clasificar </a:t>
                      </a:r>
                      <a:r>
                        <a:rPr lang="es-HN" sz="1200" dirty="0">
                          <a:effectLst/>
                        </a:rPr>
                        <a:t>los nuevos emprendimientos que surgieron en Honduras durante la pandemia del COVID-19.</a:t>
                      </a:r>
                      <a:endParaRPr lang="en-US" sz="1200" dirty="0">
                        <a:effectLst/>
                      </a:endParaRPr>
                    </a:p>
                    <a:p>
                      <a:pPr marL="0" marR="0" algn="l">
                        <a:lnSpc>
                          <a:spcPct val="115000"/>
                        </a:lnSpc>
                        <a:spcBef>
                          <a:spcPts val="0"/>
                        </a:spcBef>
                        <a:spcAft>
                          <a:spcPts val="0"/>
                        </a:spcAft>
                      </a:pPr>
                      <a:r>
                        <a:rPr lang="es-ES" sz="1200" dirty="0">
                          <a:effectLst/>
                        </a:rPr>
                        <a:t>5.)</a:t>
                      </a:r>
                      <a:r>
                        <a:rPr lang="es-HN" sz="1200" dirty="0">
                          <a:effectLst/>
                        </a:rPr>
                        <a:t> Explicar los beneficios que otorgaron los nuevos emprendimientos en el sector de San Pedro Sula.</a:t>
                      </a:r>
                      <a:endParaRPr lang="en-US" sz="1200" dirty="0">
                        <a:effectLst/>
                        <a:latin typeface="Times New Roman" panose="02020603050405020304" pitchFamily="18" charset="0"/>
                        <a:ea typeface="Times New Roman" panose="02020603050405020304" pitchFamily="18" charset="0"/>
                        <a:cs typeface="Arial" panose="020B0604020202020204" pitchFamily="34" charset="0"/>
                      </a:endParaRPr>
                    </a:p>
                  </a:txBody>
                  <a:tcPr/>
                </a:tc>
                <a:extLst>
                  <a:ext uri="{0D108BD9-81ED-4DB2-BD59-A6C34878D82A}">
                    <a16:rowId xmlns:a16="http://schemas.microsoft.com/office/drawing/2014/main" val="595340908"/>
                  </a:ext>
                </a:extLst>
              </a:tr>
            </a:tbl>
          </a:graphicData>
        </a:graphic>
      </p:graphicFrame>
    </p:spTree>
    <p:extLst>
      <p:ext uri="{BB962C8B-B14F-4D97-AF65-F5344CB8AC3E}">
        <p14:creationId xmlns:p14="http://schemas.microsoft.com/office/powerpoint/2010/main" val="708271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6D7B5D-EBDD-4911-8CE1-923B7A205B13}"/>
              </a:ext>
            </a:extLst>
          </p:cNvPr>
          <p:cNvSpPr>
            <a:spLocks noGrp="1"/>
          </p:cNvSpPr>
          <p:nvPr>
            <p:ph type="title"/>
          </p:nvPr>
        </p:nvSpPr>
        <p:spPr/>
        <p:txBody>
          <a:bodyPr/>
          <a:lstStyle/>
          <a:p>
            <a:r>
              <a:rPr lang="en-US" sz="2800" dirty="0"/>
              <a:t>3.3 </a:t>
            </a:r>
            <a:r>
              <a:rPr lang="en-US" sz="2800" dirty="0" err="1">
                <a:effectLst/>
                <a:latin typeface="Times New Roman" panose="02020603050405020304" pitchFamily="18" charset="0"/>
                <a:ea typeface="Times New Roman" panose="02020603050405020304" pitchFamily="18" charset="0"/>
              </a:rPr>
              <a:t>Formulación</a:t>
            </a:r>
            <a:r>
              <a:rPr lang="en-US" sz="2800" dirty="0">
                <a:effectLst/>
                <a:latin typeface="Times New Roman" panose="02020603050405020304" pitchFamily="18" charset="0"/>
                <a:ea typeface="Times New Roman" panose="02020603050405020304" pitchFamily="18" charset="0"/>
              </a:rPr>
              <a:t> de </a:t>
            </a:r>
            <a:r>
              <a:rPr lang="en-US" sz="2800" dirty="0" err="1">
                <a:effectLst/>
                <a:latin typeface="Times New Roman" panose="02020603050405020304" pitchFamily="18" charset="0"/>
                <a:ea typeface="Times New Roman" panose="02020603050405020304" pitchFamily="18" charset="0"/>
              </a:rPr>
              <a:t>hipótesis</a:t>
            </a:r>
            <a:r>
              <a:rPr lang="en-US" sz="2800" dirty="0">
                <a:effectLst/>
                <a:latin typeface="Times New Roman" panose="02020603050405020304" pitchFamily="18" charset="0"/>
                <a:ea typeface="Times New Roman" panose="02020603050405020304" pitchFamily="18" charset="0"/>
              </a:rPr>
              <a:t> </a:t>
            </a:r>
            <a:endParaRPr lang="en-US" sz="2800" dirty="0"/>
          </a:p>
        </p:txBody>
      </p:sp>
      <p:pic>
        <p:nvPicPr>
          <p:cNvPr id="4" name="Picture 3">
            <a:extLst>
              <a:ext uri="{FF2B5EF4-FFF2-40B4-BE49-F238E27FC236}">
                <a16:creationId xmlns:a16="http://schemas.microsoft.com/office/drawing/2014/main" id="{2AD6FFE6-1618-4EAF-9394-80AFA3E5893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tretch/>
        </p:blipFill>
        <p:spPr>
          <a:xfrm>
            <a:off x="544030" y="1818187"/>
            <a:ext cx="5000580" cy="3386068"/>
          </a:xfrm>
          <a:prstGeom prst="rect">
            <a:avLst/>
          </a:prstGeom>
        </p:spPr>
      </p:pic>
      <p:sp>
        <p:nvSpPr>
          <p:cNvPr id="3" name="CuadroTexto 2">
            <a:extLst>
              <a:ext uri="{FF2B5EF4-FFF2-40B4-BE49-F238E27FC236}">
                <a16:creationId xmlns:a16="http://schemas.microsoft.com/office/drawing/2014/main" id="{1E07917A-BBD8-4A10-84A3-12CF9AA213F5}"/>
              </a:ext>
            </a:extLst>
          </p:cNvPr>
          <p:cNvSpPr txBox="1"/>
          <p:nvPr/>
        </p:nvSpPr>
        <p:spPr>
          <a:xfrm>
            <a:off x="5544610" y="2148841"/>
            <a:ext cx="6470605" cy="11774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0" marR="0">
              <a:lnSpc>
                <a:spcPct val="115000"/>
              </a:lnSpc>
              <a:spcBef>
                <a:spcPts val="0"/>
              </a:spcBef>
              <a:spcAft>
                <a:spcPts val="0"/>
              </a:spcAft>
            </a:pPr>
            <a:r>
              <a:rPr lang="es-ES" sz="1800" dirty="0">
                <a:effectLst/>
                <a:latin typeface="Times New Roman" panose="02020603050405020304" pitchFamily="18" charset="0"/>
                <a:ea typeface="Calibri" panose="020F0502020204030204" pitchFamily="34" charset="0"/>
              </a:rPr>
              <a:t>Mediante la pandemia y el surgimiento del desempleo las mujeres comenzaron a emprender debido a la crisis económica del país.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93273568"/>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4" descr="Interfaz de usuario gráfica&#10;&#10;Descripción generada automáticamente">
            <a:extLst>
              <a:ext uri="{FF2B5EF4-FFF2-40B4-BE49-F238E27FC236}">
                <a16:creationId xmlns:a16="http://schemas.microsoft.com/office/drawing/2014/main" id="{4EF5AC31-EDD5-4B5C-853A-C7DAC14E047F}"/>
              </a:ext>
            </a:extLst>
          </p:cNvPr>
          <p:cNvPicPr>
            <a:picLocks noChangeAspect="1"/>
          </p:cNvPicPr>
          <p:nvPr/>
        </p:nvPicPr>
        <p:blipFill rotWithShape="1">
          <a:blip r:embed="rId2"/>
          <a:srcRect l="2330" r="11893" b="1"/>
          <a:stretch/>
        </p:blipFill>
        <p:spPr>
          <a:xfrm>
            <a:off x="-1" y="-9171"/>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2938DB28-FEE0-4613-9C6B-27B337330377}"/>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marL="0" marR="0" algn="l">
              <a:lnSpc>
                <a:spcPct val="115000"/>
              </a:lnSpc>
              <a:spcBef>
                <a:spcPts val="200"/>
              </a:spcBef>
              <a:spcAft>
                <a:spcPts val="0"/>
              </a:spcAft>
            </a:pPr>
            <a:r>
              <a:rPr lang="es-HN" sz="1800" b="1" dirty="0">
                <a:effectLst/>
                <a:latin typeface="Times New Roman" panose="02020603050405020304" pitchFamily="18" charset="0"/>
                <a:ea typeface="MS Gothic" panose="020B0609070205080204" pitchFamily="49" charset="-128"/>
                <a:cs typeface="Times New Roman" panose="02020603050405020304" pitchFamily="18" charset="0"/>
              </a:rPr>
              <a:t>3.6 Instrumentos de recolección de datos </a:t>
            </a:r>
            <a:endParaRPr lang="en-US" sz="1800" b="1" dirty="0">
              <a:effectLst/>
              <a:latin typeface="Times New Roman" panose="02020603050405020304" pitchFamily="18" charset="0"/>
              <a:ea typeface="MS Gothic" panose="020B0609070205080204" pitchFamily="49" charset="-128"/>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513C55C-448B-4CA0-BADF-6C8F263F3D03}"/>
              </a:ext>
            </a:extLst>
          </p:cNvPr>
          <p:cNvSpPr txBox="1"/>
          <p:nvPr/>
        </p:nvSpPr>
        <p:spPr>
          <a:xfrm>
            <a:off x="525516" y="3417573"/>
            <a:ext cx="4593021" cy="26198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fontScale="70000" lnSpcReduction="20000"/>
          </a:bodyPr>
          <a:lstStyle/>
          <a:p>
            <a:pPr marL="0" marR="0">
              <a:lnSpc>
                <a:spcPct val="115000"/>
              </a:lnSpc>
              <a:spcBef>
                <a:spcPts val="0"/>
              </a:spcBef>
              <a:spcAft>
                <a:spcPts val="0"/>
              </a:spcAft>
            </a:pPr>
            <a:r>
              <a:rPr lang="es-HN" sz="1800" dirty="0">
                <a:effectLst/>
                <a:latin typeface="Times New Roman" panose="02020603050405020304" pitchFamily="18" charset="0"/>
                <a:ea typeface="Times New Roman" panose="02020603050405020304" pitchFamily="18" charset="0"/>
              </a:rPr>
              <a:t>Para nuestra investigación utilizaremos dos herramientas principales para el análisis de nuestras variables:</a:t>
            </a:r>
            <a:endParaRPr lang="en-US" sz="1800" dirty="0">
              <a:effectLst/>
              <a:latin typeface="Times New Roman" panose="02020603050405020304" pitchFamily="18" charset="0"/>
              <a:ea typeface="Times New Roman" panose="02020603050405020304" pitchFamily="18" charset="0"/>
            </a:endParaRPr>
          </a:p>
          <a:p>
            <a:pPr marL="0" marR="0">
              <a:lnSpc>
                <a:spcPct val="115000"/>
              </a:lnSpc>
              <a:spcBef>
                <a:spcPts val="0"/>
              </a:spcBef>
              <a:spcAft>
                <a:spcPts val="0"/>
              </a:spcAft>
            </a:pPr>
            <a:r>
              <a:rPr lang="es-H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s-HN" sz="1800" dirty="0">
                <a:effectLst/>
                <a:latin typeface="Times New Roman" panose="02020603050405020304" pitchFamily="18" charset="0"/>
                <a:ea typeface="Calibri" panose="020F0502020204030204" pitchFamily="34" charset="0"/>
                <a:cs typeface="Arial" panose="020B0604020202020204" pitchFamily="34" charset="0"/>
              </a:rPr>
              <a:t>Google </a:t>
            </a:r>
            <a:r>
              <a:rPr lang="es-HN" sz="1800" dirty="0" err="1">
                <a:effectLst/>
                <a:latin typeface="Times New Roman" panose="02020603050405020304" pitchFamily="18" charset="0"/>
                <a:ea typeface="Calibri" panose="020F0502020204030204" pitchFamily="34" charset="0"/>
                <a:cs typeface="Arial" panose="020B0604020202020204" pitchFamily="34" charset="0"/>
              </a:rPr>
              <a:t>Forms</a:t>
            </a:r>
            <a:r>
              <a:rPr lang="es-HN" sz="1800" dirty="0">
                <a:effectLst/>
                <a:latin typeface="Times New Roman" panose="02020603050405020304" pitchFamily="18" charset="0"/>
                <a:ea typeface="Calibri" panose="020F0502020204030204" pitchFamily="34" charset="0"/>
                <a:cs typeface="Arial" panose="020B0604020202020204" pitchFamily="34" charset="0"/>
              </a:rPr>
              <a:t> – Sistema que usaremos para realizar encuestas en </a:t>
            </a:r>
            <a:r>
              <a:rPr lang="es-HN" sz="1800" dirty="0" err="1">
                <a:effectLst/>
                <a:latin typeface="Times New Roman" panose="02020603050405020304" pitchFamily="18" charset="0"/>
                <a:ea typeface="Calibri" panose="020F0502020204030204" pitchFamily="34" charset="0"/>
                <a:cs typeface="Arial" panose="020B0604020202020204" pitchFamily="34" charset="0"/>
              </a:rPr>
              <a:t>linea</a:t>
            </a:r>
            <a:r>
              <a:rPr lang="es-HN" sz="1800" dirty="0">
                <a:effectLst/>
                <a:latin typeface="Times New Roman" panose="02020603050405020304" pitchFamily="18" charset="0"/>
                <a:ea typeface="Calibri" panose="020F0502020204030204" pitchFamily="34" charset="0"/>
                <a:cs typeface="Arial" panose="020B0604020202020204" pitchFamily="34" charset="0"/>
              </a:rPr>
              <a:t>, repartiendo dicha encuesta en campus </a:t>
            </a:r>
            <a:r>
              <a:rPr lang="es-HN" sz="1800" dirty="0" err="1">
                <a:effectLst/>
                <a:latin typeface="Times New Roman" panose="02020603050405020304" pitchFamily="18" charset="0"/>
                <a:ea typeface="Calibri" panose="020F0502020204030204" pitchFamily="34" charset="0"/>
                <a:cs typeface="Arial" panose="020B0604020202020204" pitchFamily="34" charset="0"/>
              </a:rPr>
              <a:t>Unitec</a:t>
            </a:r>
            <a:r>
              <a:rPr lang="es-HN" sz="1800" dirty="0">
                <a:effectLst/>
                <a:latin typeface="Times New Roman" panose="02020603050405020304" pitchFamily="18" charset="0"/>
                <a:ea typeface="Calibri" panose="020F0502020204030204" pitchFamily="34" charset="0"/>
                <a:cs typeface="Arial" panose="020B0604020202020204" pitchFamily="34" charset="0"/>
              </a:rPr>
              <a:t> SPS y </a:t>
            </a:r>
            <a:r>
              <a:rPr lang="es-HN" sz="1800" dirty="0" err="1">
                <a:effectLst/>
                <a:latin typeface="Times New Roman" panose="02020603050405020304" pitchFamily="18" charset="0"/>
                <a:ea typeface="Calibri" panose="020F0502020204030204" pitchFamily="34" charset="0"/>
                <a:cs typeface="Arial" panose="020B0604020202020204" pitchFamily="34" charset="0"/>
              </a:rPr>
              <a:t>campis</a:t>
            </a:r>
            <a:r>
              <a:rPr lang="es-HN" sz="1800" dirty="0">
                <a:effectLst/>
                <a:latin typeface="Times New Roman" panose="02020603050405020304" pitchFamily="18" charset="0"/>
                <a:ea typeface="Calibri" panose="020F0502020204030204" pitchFamily="34" charset="0"/>
                <a:cs typeface="Arial" panose="020B0604020202020204" pitchFamily="34" charset="0"/>
              </a:rPr>
              <a:t> </a:t>
            </a:r>
            <a:r>
              <a:rPr lang="es-HN" sz="1800" dirty="0" err="1">
                <a:effectLst/>
                <a:latin typeface="Times New Roman" panose="02020603050405020304" pitchFamily="18" charset="0"/>
                <a:ea typeface="Calibri" panose="020F0502020204030204" pitchFamily="34" charset="0"/>
                <a:cs typeface="Arial" panose="020B0604020202020204" pitchFamily="34" charset="0"/>
              </a:rPr>
              <a:t>Unitec</a:t>
            </a:r>
            <a:r>
              <a:rPr lang="es-HN" sz="1800" dirty="0">
                <a:effectLst/>
                <a:latin typeface="Times New Roman" panose="02020603050405020304" pitchFamily="18" charset="0"/>
                <a:ea typeface="Calibri" panose="020F0502020204030204" pitchFamily="34" charset="0"/>
                <a:cs typeface="Arial" panose="020B0604020202020204" pitchFamily="34" charset="0"/>
              </a:rPr>
              <a:t> TGU.</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gn="l">
              <a:lnSpc>
                <a:spcPct val="115000"/>
              </a:lnSpc>
              <a:spcBef>
                <a:spcPts val="200"/>
              </a:spcBef>
              <a:spcAft>
                <a:spcPts val="0"/>
              </a:spcAft>
            </a:pPr>
            <a:r>
              <a:rPr lang="es-HN" sz="1800" b="1" dirty="0">
                <a:effectLst/>
                <a:latin typeface="Times New Roman" panose="02020603050405020304" pitchFamily="18" charset="0"/>
                <a:ea typeface="MS Gothic" panose="020B0609070205080204" pitchFamily="49" charset="-128"/>
                <a:cs typeface="Times New Roman" panose="02020603050405020304" pitchFamily="18" charset="0"/>
              </a:rPr>
              <a:t> </a:t>
            </a:r>
            <a:endParaRPr lang="en-US" sz="1800" b="1" dirty="0">
              <a:effectLst/>
              <a:latin typeface="Times New Roman" panose="02020603050405020304" pitchFamily="18" charset="0"/>
              <a:ea typeface="MS Gothic" panose="020B0609070205080204" pitchFamily="49" charset="-128"/>
              <a:cs typeface="Times New Roman" panose="02020603050405020304" pitchFamily="18" charset="0"/>
            </a:endParaRPr>
          </a:p>
          <a:p>
            <a:pPr marL="342900" marR="0" lvl="0" indent="-342900">
              <a:lnSpc>
                <a:spcPct val="115000"/>
              </a:lnSpc>
              <a:spcBef>
                <a:spcPts val="0"/>
              </a:spcBef>
              <a:spcAft>
                <a:spcPts val="1000"/>
              </a:spcAft>
              <a:buFont typeface="Symbol" panose="05050102010706020507" pitchFamily="18" charset="2"/>
              <a:buChar char=""/>
            </a:pPr>
            <a:r>
              <a:rPr lang="es-HN" sz="1800" dirty="0" err="1">
                <a:effectLst/>
                <a:latin typeface="Times New Roman" panose="02020603050405020304" pitchFamily="18" charset="0"/>
                <a:ea typeface="Calibri" panose="020F0502020204030204" pitchFamily="34" charset="0"/>
                <a:cs typeface="Arial" panose="020B0604020202020204" pitchFamily="34" charset="0"/>
              </a:rPr>
              <a:t>Kaggle</a:t>
            </a:r>
            <a:r>
              <a:rPr lang="es-HN" sz="1800" dirty="0">
                <a:effectLst/>
                <a:latin typeface="Times New Roman" panose="02020603050405020304" pitchFamily="18" charset="0"/>
                <a:ea typeface="Calibri" panose="020F0502020204030204" pitchFamily="34" charset="0"/>
                <a:cs typeface="Arial" panose="020B0604020202020204" pitchFamily="34" charset="0"/>
              </a:rPr>
              <a:t> -  Sitio web con </a:t>
            </a:r>
            <a:r>
              <a:rPr lang="es-HN" sz="1800" dirty="0" err="1">
                <a:effectLst/>
                <a:latin typeface="Times New Roman" panose="02020603050405020304" pitchFamily="18" charset="0"/>
                <a:ea typeface="Calibri" panose="020F0502020204030204" pitchFamily="34" charset="0"/>
                <a:cs typeface="Arial" panose="020B0604020202020204" pitchFamily="34" charset="0"/>
              </a:rPr>
              <a:t>datasets</a:t>
            </a:r>
            <a:r>
              <a:rPr lang="es-HN" sz="1800" dirty="0">
                <a:effectLst/>
                <a:latin typeface="Times New Roman" panose="02020603050405020304" pitchFamily="18" charset="0"/>
                <a:ea typeface="Calibri" panose="020F0502020204030204" pitchFamily="34" charset="0"/>
                <a:cs typeface="Arial" panose="020B0604020202020204" pitchFamily="34" charset="0"/>
              </a:rPr>
              <a:t> públicos para tener datos de referencia.</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0" marR="0">
              <a:lnSpc>
                <a:spcPct val="115000"/>
              </a:lnSpc>
              <a:spcBef>
                <a:spcPts val="0"/>
              </a:spcBef>
              <a:spcAft>
                <a:spcPts val="0"/>
              </a:spcAft>
            </a:pPr>
            <a:r>
              <a:rPr lang="es-HN" sz="1800" dirty="0">
                <a:effectLst/>
                <a:latin typeface="Times New Roman" panose="02020603050405020304" pitchFamily="18"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err="1">
                <a:effectLst/>
                <a:latin typeface="Times New Roman" panose="02020603050405020304" pitchFamily="18" charset="0"/>
                <a:ea typeface="Times New Roman" panose="02020603050405020304" pitchFamily="18" charset="0"/>
              </a:rPr>
              <a:t>Jupyter</a:t>
            </a:r>
            <a:r>
              <a:rPr lang="en-US" sz="1800" dirty="0">
                <a:effectLst/>
                <a:latin typeface="Times New Roman" panose="02020603050405020304" pitchFamily="18" charset="0"/>
                <a:ea typeface="Times New Roman" panose="02020603050405020304" pitchFamily="18" charset="0"/>
              </a:rPr>
              <a:t> Notebook - </a:t>
            </a:r>
            <a:r>
              <a:rPr lang="en-US" sz="1800" dirty="0" err="1">
                <a:effectLst/>
                <a:latin typeface="Times New Roman" panose="02020603050405020304" pitchFamily="18" charset="0"/>
                <a:ea typeface="Times New Roman" panose="02020603050405020304" pitchFamily="18" charset="0"/>
              </a:rPr>
              <a:t>Herramienta</a:t>
            </a:r>
            <a:r>
              <a:rPr lang="en-US" sz="1800" dirty="0">
                <a:effectLst/>
                <a:latin typeface="Times New Roman" panose="02020603050405020304" pitchFamily="18" charset="0"/>
                <a:ea typeface="Times New Roman" panose="02020603050405020304" pitchFamily="18" charset="0"/>
              </a:rPr>
              <a:t> de </a:t>
            </a:r>
            <a:r>
              <a:rPr lang="en-US" sz="1800" dirty="0" err="1">
                <a:effectLst/>
                <a:latin typeface="Times New Roman" panose="02020603050405020304" pitchFamily="18" charset="0"/>
                <a:ea typeface="Times New Roman" panose="02020603050405020304" pitchFamily="18" charset="0"/>
              </a:rPr>
              <a:t>ciencia</a:t>
            </a:r>
            <a:r>
              <a:rPr lang="en-US" sz="1800" dirty="0">
                <a:effectLst/>
                <a:latin typeface="Times New Roman" panose="02020603050405020304" pitchFamily="18" charset="0"/>
                <a:ea typeface="Times New Roman" panose="02020603050405020304" pitchFamily="18" charset="0"/>
              </a:rPr>
              <a:t> de </a:t>
            </a:r>
            <a:r>
              <a:rPr lang="en-US" sz="1800" dirty="0" err="1">
                <a:effectLst/>
                <a:latin typeface="Times New Roman" panose="02020603050405020304" pitchFamily="18" charset="0"/>
                <a:ea typeface="Times New Roman" panose="02020603050405020304" pitchFamily="18" charset="0"/>
              </a:rPr>
              <a:t>datos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utilizada</a:t>
            </a:r>
            <a:r>
              <a:rPr lang="en-US" sz="1800" dirty="0">
                <a:effectLst/>
                <a:latin typeface="Times New Roman" panose="02020603050405020304" pitchFamily="18" charset="0"/>
                <a:ea typeface="Times New Roman" panose="02020603050405020304" pitchFamily="18" charset="0"/>
              </a:rPr>
              <a:t>    para </a:t>
            </a:r>
            <a:r>
              <a:rPr lang="en-US" sz="1800" dirty="0" err="1">
                <a:effectLst/>
                <a:latin typeface="Times New Roman" panose="02020603050405020304" pitchFamily="18" charset="0"/>
                <a:ea typeface="Times New Roman" panose="02020603050405020304" pitchFamily="18" charset="0"/>
              </a:rPr>
              <a:t>analizar</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los</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datos</a:t>
            </a:r>
            <a:r>
              <a:rPr lang="en-US" sz="1800" dirty="0">
                <a:effectLst/>
                <a:latin typeface="Times New Roman" panose="02020603050405020304" pitchFamily="18" charset="0"/>
                <a:ea typeface="Times New Roman" panose="02020603050405020304" pitchFamily="18" charset="0"/>
              </a:rPr>
              <a:t> que </a:t>
            </a:r>
            <a:r>
              <a:rPr lang="en-US" sz="1800" dirty="0" err="1">
                <a:effectLst/>
                <a:latin typeface="Times New Roman" panose="02020603050405020304" pitchFamily="18" charset="0"/>
                <a:ea typeface="Times New Roman" panose="02020603050405020304" pitchFamily="18" charset="0"/>
              </a:rPr>
              <a:t>recopilaremos</a:t>
            </a:r>
            <a:r>
              <a:rPr lang="en-US" sz="1800" dirty="0">
                <a:effectLst/>
                <a:latin typeface="Times New Roman" panose="02020603050405020304" pitchFamily="18" charset="0"/>
                <a:ea typeface="Times New Roman" panose="02020603050405020304" pitchFamily="18" charset="0"/>
              </a:rPr>
              <a:t>.</a:t>
            </a:r>
            <a:endParaRPr lang="en-US" sz="1600" dirty="0">
              <a:cs typeface="Calibri"/>
            </a:endParaRPr>
          </a:p>
        </p:txBody>
      </p:sp>
    </p:spTree>
    <p:extLst>
      <p:ext uri="{BB962C8B-B14F-4D97-AF65-F5344CB8AC3E}">
        <p14:creationId xmlns:p14="http://schemas.microsoft.com/office/powerpoint/2010/main" val="1654877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Vista angular de circuito con forma de cerebro">
            <a:extLst>
              <a:ext uri="{FF2B5EF4-FFF2-40B4-BE49-F238E27FC236}">
                <a16:creationId xmlns:a16="http://schemas.microsoft.com/office/drawing/2014/main" id="{3BD9CB66-E5EA-4EA1-A3F8-DC03875E4818}"/>
              </a:ext>
            </a:extLst>
          </p:cNvPr>
          <p:cNvPicPr>
            <a:picLocks noChangeAspect="1"/>
          </p:cNvPicPr>
          <p:nvPr/>
        </p:nvPicPr>
        <p:blipFill rotWithShape="1">
          <a:blip r:embed="rId2"/>
          <a:srcRect l="5275" r="3858" b="-5"/>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1" name="Freeform: Shape 10">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E4BF381-B248-435B-8219-083879EE85C8}"/>
              </a:ext>
            </a:extLst>
          </p:cNvPr>
          <p:cNvSpPr>
            <a:spLocks noGrp="1"/>
          </p:cNvSpPr>
          <p:nvPr>
            <p:ph type="title"/>
          </p:nvPr>
        </p:nvSpPr>
        <p:spPr>
          <a:xfrm>
            <a:off x="371094" y="1161288"/>
            <a:ext cx="3438144" cy="1125728"/>
          </a:xfrm>
        </p:spPr>
        <p:txBody>
          <a:bodyPr vert="horz" lIns="91440" tIns="45720" rIns="91440" bIns="45720" rtlCol="0" anchor="b">
            <a:normAutofit/>
          </a:bodyPr>
          <a:lstStyle/>
          <a:p>
            <a:pPr marL="0" marR="0" algn="ctr">
              <a:lnSpc>
                <a:spcPct val="115000"/>
              </a:lnSpc>
              <a:spcBef>
                <a:spcPts val="200"/>
              </a:spcBef>
              <a:spcAft>
                <a:spcPts val="0"/>
              </a:spcAft>
            </a:pPr>
            <a:r>
              <a:rPr lang="es-HN" sz="1800" b="1" dirty="0">
                <a:effectLst/>
                <a:latin typeface="Times New Roman" panose="02020603050405020304" pitchFamily="18" charset="0"/>
                <a:ea typeface="MS Gothic" panose="020B0609070205080204" pitchFamily="49" charset="-128"/>
                <a:cs typeface="Times New Roman" panose="02020603050405020304" pitchFamily="18" charset="0"/>
              </a:rPr>
              <a:t>5.1 Conclusiones </a:t>
            </a:r>
            <a:endParaRPr lang="en-US" sz="1800" b="1" dirty="0">
              <a:effectLst/>
              <a:latin typeface="Times New Roman" panose="02020603050405020304" pitchFamily="18" charset="0"/>
              <a:ea typeface="MS Gothic" panose="020B0609070205080204" pitchFamily="49" charset="-128"/>
              <a:cs typeface="Times New Roman" panose="02020603050405020304" pitchFamily="18" charset="0"/>
            </a:endParaRP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uadroTexto 2">
            <a:extLst>
              <a:ext uri="{FF2B5EF4-FFF2-40B4-BE49-F238E27FC236}">
                <a16:creationId xmlns:a16="http://schemas.microsoft.com/office/drawing/2014/main" id="{E6AD77CE-694E-4F30-A0F0-C11420964A1D}"/>
              </a:ext>
            </a:extLst>
          </p:cNvPr>
          <p:cNvSpPr txBox="1"/>
          <p:nvPr/>
        </p:nvSpPr>
        <p:spPr>
          <a:xfrm>
            <a:off x="96610" y="2531617"/>
            <a:ext cx="4349919"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0" marR="0" algn="just">
              <a:lnSpc>
                <a:spcPct val="115000"/>
              </a:lnSpc>
              <a:spcBef>
                <a:spcPts val="0"/>
              </a:spcBef>
              <a:spcAft>
                <a:spcPts val="0"/>
              </a:spcAft>
            </a:pPr>
            <a:r>
              <a:rPr lang="es-HN" sz="1600" dirty="0">
                <a:effectLst/>
                <a:latin typeface="Times New Roman" panose="02020603050405020304" pitchFamily="18" charset="0"/>
                <a:ea typeface="Times New Roman" panose="02020603050405020304" pitchFamily="18" charset="0"/>
              </a:rPr>
              <a:t>El desempleo presento un incremento en los emprendimientos en Honduras. Algunos de los emprendimientos más relevantes se clasifican en tipologías tales como comida, ropa, artículos personalizados, belleza, servicio de mano técnica capacitada y ventas de aparatos electrónicos. También se visualizó un aumento del consumo interno que trae consigo importantes beneficios, entre ellos una mayor demanda de productos, menos obstáculos para los productores y más oportunidades para que estos maximicen sus ingresos.  </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12741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881A33DC-83DA-4F2D-92B4-0A16CAC7A48F}"/>
              </a:ext>
            </a:extLst>
          </p:cNvPr>
          <p:cNvSpPr>
            <a:spLocks noGrp="1"/>
          </p:cNvSpPr>
          <p:nvPr>
            <p:ph type="title"/>
          </p:nvPr>
        </p:nvSpPr>
        <p:spPr>
          <a:xfrm>
            <a:off x="406032" y="794285"/>
            <a:ext cx="3790032" cy="1492132"/>
          </a:xfrm>
        </p:spPr>
        <p:txBody>
          <a:bodyPr vert="horz" lIns="91440" tIns="45720" rIns="91440" bIns="45720" rtlCol="0" anchor="t">
            <a:normAutofit/>
          </a:bodyPr>
          <a:lstStyle/>
          <a:p>
            <a:r>
              <a:rPr lang="en-US" dirty="0">
                <a:solidFill>
                  <a:schemeClr val="bg1"/>
                </a:solidFill>
                <a:latin typeface="+mj-lt"/>
                <a:cs typeface="Calibri Light"/>
              </a:rPr>
              <a:t>1.1 </a:t>
            </a:r>
            <a:r>
              <a:rPr lang="en-US" dirty="0" err="1">
                <a:solidFill>
                  <a:schemeClr val="bg1"/>
                </a:solidFill>
                <a:latin typeface="+mj-lt"/>
                <a:cs typeface="Calibri Light"/>
              </a:rPr>
              <a:t>Introducción</a:t>
            </a:r>
            <a:endParaRPr lang="en-US" sz="4400" kern="1200" dirty="0">
              <a:solidFill>
                <a:schemeClr val="bg1"/>
              </a:solidFill>
              <a:latin typeface="+mj-lt"/>
              <a:ea typeface="+mj-ea"/>
              <a:cs typeface="+mj-cs"/>
            </a:endParaRPr>
          </a:p>
        </p:txBody>
      </p:sp>
      <p:sp>
        <p:nvSpPr>
          <p:cNvPr id="4" name="CuadroTexto 3">
            <a:extLst>
              <a:ext uri="{FF2B5EF4-FFF2-40B4-BE49-F238E27FC236}">
                <a16:creationId xmlns:a16="http://schemas.microsoft.com/office/drawing/2014/main" id="{6E6EED02-85AC-4509-BE0D-EEBEB8AD61F3}"/>
              </a:ext>
            </a:extLst>
          </p:cNvPr>
          <p:cNvSpPr txBox="1"/>
          <p:nvPr/>
        </p:nvSpPr>
        <p:spPr>
          <a:xfrm>
            <a:off x="5029320" y="89972"/>
            <a:ext cx="6966864" cy="6262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50000"/>
              </a:lnSpc>
              <a:spcAft>
                <a:spcPts val="600"/>
              </a:spcAft>
            </a:pPr>
            <a:r>
              <a:rPr lang="es-ES" sz="1400" dirty="0">
                <a:effectLst/>
                <a:latin typeface="Times New Roman" panose="02020603050405020304" pitchFamily="18" charset="0"/>
                <a:ea typeface="Times New Roman" panose="02020603050405020304" pitchFamily="18" charset="0"/>
              </a:rPr>
              <a:t>La pandemia del COVID-19 es uno de los desafíos más serios que ha enfrentado la humanidad en los últimos tiempos. Todavía se desconoce lo que podría ser su costo total en vidas humanas. De manera simultánea a la pérdida de vidas y profunda crisis de salud, el mundo está siendo testigo de un colapso económico que impactará de manera severa el bienestar de grandes segmentos de la población durante los próximos años. Algunas de las medidas que se está tomando para contrarrestar la pandemia afectará a nuestras vidas en el futuro de manera insustancial. La combinación de políticas como el distanciamiento social, el confinamiento y las cuarentenas implicaron una reducción, casi una parada total, de todas las actividades de producción y consumo por un período de tiempo incierto, que desplomó el mercado y llegó al cierre de muchas empresas y al desempleo de millones de personas. Las fronteras se cerraron y las cadenas globales de valor se irrumpieron, nos preocupa el efecto nivel, el impacto de la crisis sobre el tamaño de las economías y su capacidad para recuperar el crecimiento después de una crisis. Pero nos preocupa igualmente su impacto distributivo. La crisis interactúa con la caridad preexistente en tendencia de ingresos, capacidad de generación de ingresos, condiciones de trabajo, acceso a servicios públicos y muchos otros aspectos que hacen que algunas personas sean vulnerables a la crisis económica como estas. El emprendimiento ha cobrado importancia a nivel mundial como factor clave para generar sostenibilidad y desarrollo local en un país. Honduras no ha sido ajena a esta realidad; pero con las diferentes problemáticas que acarrea la pandemia causada por el COVID-19 ha ocasionado la inserción de nuevos emprendimientos impulsados por la desalentadora situación socioeconómica en el país. (Martínez, 2021)</a:t>
            </a:r>
            <a:r>
              <a:rPr lang="en-US" sz="1400" dirty="0"/>
              <a:t>  </a:t>
            </a:r>
            <a:endParaRPr lang="en-US" sz="1400" dirty="0">
              <a:cs typeface="Calibri"/>
            </a:endParaRPr>
          </a:p>
        </p:txBody>
      </p:sp>
      <p:pic>
        <p:nvPicPr>
          <p:cNvPr id="2050" name="Picture 2">
            <a:extLst>
              <a:ext uri="{FF2B5EF4-FFF2-40B4-BE49-F238E27FC236}">
                <a16:creationId xmlns:a16="http://schemas.microsoft.com/office/drawing/2014/main" id="{D75A78FC-5D5E-49EF-B209-5976F6A31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32" y="2093314"/>
            <a:ext cx="3384000" cy="22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15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redactar antecedentes de la investigación | 0800Flor">
            <a:extLst>
              <a:ext uri="{FF2B5EF4-FFF2-40B4-BE49-F238E27FC236}">
                <a16:creationId xmlns:a16="http://schemas.microsoft.com/office/drawing/2014/main" id="{63745941-F806-4523-A483-19A4BE62C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704"/>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6"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77"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45FD36-87E0-40A5-8D3F-97306364F2AC}"/>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b="1" dirty="0">
                <a:effectLst/>
                <a:latin typeface="+mj-lt"/>
                <a:cs typeface="+mj-cs"/>
              </a:rPr>
              <a:t>1.2 </a:t>
            </a:r>
            <a:r>
              <a:rPr lang="en-US" b="1" dirty="0" err="1">
                <a:effectLst/>
                <a:latin typeface="+mj-lt"/>
                <a:cs typeface="+mj-cs"/>
              </a:rPr>
              <a:t>Antecedentes</a:t>
            </a:r>
            <a:endParaRPr lang="en-US" dirty="0">
              <a:latin typeface="+mj-lt"/>
              <a:cs typeface="+mj-cs"/>
            </a:endParaRPr>
          </a:p>
        </p:txBody>
      </p:sp>
      <p:sp>
        <p:nvSpPr>
          <p:cNvPr id="4" name="TextBox 3">
            <a:extLst>
              <a:ext uri="{FF2B5EF4-FFF2-40B4-BE49-F238E27FC236}">
                <a16:creationId xmlns:a16="http://schemas.microsoft.com/office/drawing/2014/main" id="{924855C2-A12E-434E-A02D-456DF98503AF}"/>
              </a:ext>
            </a:extLst>
          </p:cNvPr>
          <p:cNvSpPr txBox="1"/>
          <p:nvPr/>
        </p:nvSpPr>
        <p:spPr>
          <a:xfrm>
            <a:off x="201168" y="1554481"/>
            <a:ext cx="5486400" cy="4851082"/>
          </a:xfrm>
          <a:prstGeom prst="rect">
            <a:avLst/>
          </a:prstGeom>
        </p:spPr>
        <p:txBody>
          <a:bodyPr vert="horz" lIns="91440" tIns="45720" rIns="91440" bIns="45720" rtlCol="0">
            <a:noAutofit/>
          </a:bodyPr>
          <a:lstStyle/>
          <a:p>
            <a:pPr marR="0">
              <a:lnSpc>
                <a:spcPct val="90000"/>
              </a:lnSpc>
              <a:spcBef>
                <a:spcPts val="0"/>
              </a:spcBef>
              <a:spcAft>
                <a:spcPts val="600"/>
              </a:spcAft>
            </a:pPr>
            <a:r>
              <a:rPr lang="en-US" sz="1200" dirty="0">
                <a:effectLst/>
              </a:rPr>
              <a:t>La </a:t>
            </a:r>
            <a:r>
              <a:rPr lang="en-US" sz="1200" dirty="0" err="1">
                <a:effectLst/>
              </a:rPr>
              <a:t>estratégica</a:t>
            </a:r>
            <a:r>
              <a:rPr lang="en-US" sz="1200" dirty="0">
                <a:effectLst/>
              </a:rPr>
              <a:t> </a:t>
            </a:r>
            <a:r>
              <a:rPr lang="en-US" sz="1200" dirty="0" err="1">
                <a:effectLst/>
              </a:rPr>
              <a:t>empleada</a:t>
            </a:r>
            <a:r>
              <a:rPr lang="en-US" sz="1200" dirty="0">
                <a:effectLst/>
              </a:rPr>
              <a:t> ha </a:t>
            </a:r>
            <a:r>
              <a:rPr lang="en-US" sz="1200" dirty="0" err="1">
                <a:effectLst/>
              </a:rPr>
              <a:t>sido</a:t>
            </a:r>
            <a:r>
              <a:rPr lang="en-US" sz="1200" dirty="0">
                <a:effectLst/>
              </a:rPr>
              <a:t> </a:t>
            </a:r>
            <a:r>
              <a:rPr lang="en-US" sz="1200" dirty="0" err="1">
                <a:effectLst/>
              </a:rPr>
              <a:t>una</a:t>
            </a:r>
            <a:r>
              <a:rPr lang="en-US" sz="1200" dirty="0">
                <a:effectLst/>
              </a:rPr>
              <a:t> </a:t>
            </a:r>
            <a:r>
              <a:rPr lang="en-US" sz="1200" dirty="0" err="1">
                <a:effectLst/>
              </a:rPr>
              <a:t>estrategia</a:t>
            </a:r>
            <a:r>
              <a:rPr lang="en-US" sz="1200" dirty="0">
                <a:effectLst/>
              </a:rPr>
              <a:t> que </a:t>
            </a:r>
            <a:r>
              <a:rPr lang="en-US" sz="1200" dirty="0" err="1">
                <a:effectLst/>
              </a:rPr>
              <a:t>permite</a:t>
            </a:r>
            <a:r>
              <a:rPr lang="en-US" sz="1200" dirty="0">
                <a:effectLst/>
              </a:rPr>
              <a:t> </a:t>
            </a:r>
            <a:r>
              <a:rPr lang="en-US" sz="1200" dirty="0" err="1">
                <a:effectLst/>
              </a:rPr>
              <a:t>promover</a:t>
            </a:r>
            <a:r>
              <a:rPr lang="en-US" sz="1200" dirty="0">
                <a:effectLst/>
              </a:rPr>
              <a:t> un gran </a:t>
            </a:r>
            <a:r>
              <a:rPr lang="en-US" sz="1200" dirty="0" err="1">
                <a:effectLst/>
              </a:rPr>
              <a:t>ecosistema</a:t>
            </a:r>
            <a:r>
              <a:rPr lang="en-US" sz="1200" dirty="0">
                <a:effectLst/>
              </a:rPr>
              <a:t> </a:t>
            </a:r>
            <a:r>
              <a:rPr lang="en-US" sz="1200" dirty="0" err="1">
                <a:effectLst/>
              </a:rPr>
              <a:t>idóneos</a:t>
            </a:r>
            <a:r>
              <a:rPr lang="en-US" sz="1200" dirty="0">
                <a:effectLst/>
              </a:rPr>
              <a:t>, </a:t>
            </a:r>
            <a:r>
              <a:rPr lang="en-US" sz="1200" dirty="0" err="1">
                <a:effectLst/>
              </a:rPr>
              <a:t>más</a:t>
            </a:r>
            <a:r>
              <a:rPr lang="en-US" sz="1200" dirty="0">
                <a:effectLst/>
              </a:rPr>
              <a:t> que </a:t>
            </a:r>
            <a:r>
              <a:rPr lang="en-US" sz="1200" dirty="0" err="1">
                <a:effectLst/>
              </a:rPr>
              <a:t>todo</a:t>
            </a:r>
            <a:r>
              <a:rPr lang="en-US" sz="1200" dirty="0">
                <a:effectLst/>
              </a:rPr>
              <a:t> que sea </a:t>
            </a:r>
            <a:r>
              <a:rPr lang="en-US" sz="1200" dirty="0" err="1">
                <a:effectLst/>
              </a:rPr>
              <a:t>utilizado</a:t>
            </a:r>
            <a:r>
              <a:rPr lang="en-US" sz="1200" dirty="0">
                <a:effectLst/>
              </a:rPr>
              <a:t> para </a:t>
            </a:r>
            <a:r>
              <a:rPr lang="en-US" sz="1200" dirty="0" err="1">
                <a:effectLst/>
              </a:rPr>
              <a:t>colocar</a:t>
            </a:r>
            <a:r>
              <a:rPr lang="en-US" sz="1200" dirty="0">
                <a:effectLst/>
              </a:rPr>
              <a:t> las bases </a:t>
            </a:r>
            <a:r>
              <a:rPr lang="en-US" sz="1200" dirty="0" err="1">
                <a:effectLst/>
              </a:rPr>
              <a:t>en</a:t>
            </a:r>
            <a:r>
              <a:rPr lang="en-US" sz="1200" dirty="0">
                <a:effectLst/>
              </a:rPr>
              <a:t> </a:t>
            </a:r>
            <a:r>
              <a:rPr lang="en-US" sz="1200" dirty="0" err="1">
                <a:effectLst/>
              </a:rPr>
              <a:t>los</a:t>
            </a:r>
            <a:r>
              <a:rPr lang="en-US" sz="1200" dirty="0">
                <a:effectLst/>
              </a:rPr>
              <a:t> </a:t>
            </a:r>
            <a:r>
              <a:rPr lang="en-US" sz="1200" dirty="0" err="1">
                <a:effectLst/>
              </a:rPr>
              <a:t>formatos</a:t>
            </a:r>
            <a:r>
              <a:rPr lang="en-US" sz="1200" dirty="0">
                <a:effectLst/>
              </a:rPr>
              <a:t> de </a:t>
            </a:r>
            <a:r>
              <a:rPr lang="en-US" sz="1200" dirty="0" err="1">
                <a:effectLst/>
              </a:rPr>
              <a:t>los</a:t>
            </a:r>
            <a:r>
              <a:rPr lang="en-US" sz="1200" dirty="0">
                <a:effectLst/>
              </a:rPr>
              <a:t> </a:t>
            </a:r>
            <a:r>
              <a:rPr lang="en-US" sz="1200" dirty="0" err="1">
                <a:effectLst/>
              </a:rPr>
              <a:t>emprendimientos</a:t>
            </a:r>
            <a:r>
              <a:rPr lang="en-US" sz="1200" dirty="0">
                <a:effectLst/>
              </a:rPr>
              <a:t> del </a:t>
            </a:r>
            <a:r>
              <a:rPr lang="en-US" sz="1200" dirty="0" err="1">
                <a:effectLst/>
              </a:rPr>
              <a:t>país</a:t>
            </a:r>
            <a:r>
              <a:rPr lang="en-US" sz="1200" dirty="0">
                <a:effectLst/>
              </a:rPr>
              <a:t>. Se </a:t>
            </a:r>
            <a:r>
              <a:rPr lang="en-US" sz="1200" dirty="0" err="1">
                <a:effectLst/>
              </a:rPr>
              <a:t>constituye</a:t>
            </a:r>
            <a:r>
              <a:rPr lang="en-US" sz="1200" dirty="0">
                <a:effectLst/>
              </a:rPr>
              <a:t> de </a:t>
            </a:r>
            <a:r>
              <a:rPr lang="en-US" sz="1200" dirty="0" err="1">
                <a:effectLst/>
              </a:rPr>
              <a:t>varias</a:t>
            </a:r>
            <a:r>
              <a:rPr lang="en-US" sz="1200" dirty="0">
                <a:effectLst/>
              </a:rPr>
              <a:t> </a:t>
            </a:r>
            <a:r>
              <a:rPr lang="en-US" sz="1200" dirty="0" err="1">
                <a:effectLst/>
              </a:rPr>
              <a:t>formas</a:t>
            </a:r>
            <a:r>
              <a:rPr lang="en-US" sz="1200" dirty="0">
                <a:effectLst/>
              </a:rPr>
              <a:t> </a:t>
            </a:r>
            <a:r>
              <a:rPr lang="en-US" sz="1200" dirty="0" err="1">
                <a:effectLst/>
              </a:rPr>
              <a:t>además</a:t>
            </a:r>
            <a:r>
              <a:rPr lang="en-US" sz="1200" dirty="0">
                <a:effectLst/>
              </a:rPr>
              <a:t> de un </a:t>
            </a:r>
            <a:r>
              <a:rPr lang="en-US" sz="1200" dirty="0" err="1">
                <a:effectLst/>
              </a:rPr>
              <a:t>espacio</a:t>
            </a:r>
            <a:r>
              <a:rPr lang="en-US" sz="1200" dirty="0">
                <a:effectLst/>
              </a:rPr>
              <a:t> </a:t>
            </a:r>
            <a:r>
              <a:rPr lang="en-US" sz="1200" dirty="0" err="1">
                <a:effectLst/>
              </a:rPr>
              <a:t>consenso</a:t>
            </a:r>
            <a:r>
              <a:rPr lang="en-US" sz="1200" dirty="0">
                <a:effectLst/>
              </a:rPr>
              <a:t> se </a:t>
            </a:r>
            <a:r>
              <a:rPr lang="en-US" sz="1200" dirty="0" err="1">
                <a:effectLst/>
              </a:rPr>
              <a:t>han</a:t>
            </a:r>
            <a:r>
              <a:rPr lang="en-US" sz="1200" dirty="0">
                <a:effectLst/>
              </a:rPr>
              <a:t> </a:t>
            </a:r>
            <a:r>
              <a:rPr lang="en-US" sz="1200" dirty="0" err="1">
                <a:effectLst/>
              </a:rPr>
              <a:t>colocado</a:t>
            </a:r>
            <a:r>
              <a:rPr lang="en-US" sz="1200" dirty="0">
                <a:effectLst/>
              </a:rPr>
              <a:t> un </a:t>
            </a:r>
            <a:r>
              <a:rPr lang="en-US" sz="1200" dirty="0" err="1">
                <a:effectLst/>
              </a:rPr>
              <a:t>foro</a:t>
            </a:r>
            <a:r>
              <a:rPr lang="en-US" sz="1200" dirty="0">
                <a:effectLst/>
              </a:rPr>
              <a:t> para </a:t>
            </a:r>
            <a:r>
              <a:rPr lang="en-US" sz="1200" dirty="0" err="1">
                <a:effectLst/>
              </a:rPr>
              <a:t>ver</a:t>
            </a:r>
            <a:r>
              <a:rPr lang="en-US" sz="1200" dirty="0">
                <a:effectLst/>
              </a:rPr>
              <a:t> </a:t>
            </a:r>
            <a:r>
              <a:rPr lang="en-US" sz="1200" dirty="0" err="1">
                <a:effectLst/>
              </a:rPr>
              <a:t>si</a:t>
            </a:r>
            <a:r>
              <a:rPr lang="en-US" sz="1200" dirty="0">
                <a:effectLst/>
              </a:rPr>
              <a:t> de </a:t>
            </a:r>
            <a:r>
              <a:rPr lang="en-US" sz="1200" dirty="0" err="1">
                <a:effectLst/>
              </a:rPr>
              <a:t>esa</a:t>
            </a:r>
            <a:r>
              <a:rPr lang="en-US" sz="1200" dirty="0">
                <a:effectLst/>
              </a:rPr>
              <a:t> </a:t>
            </a:r>
            <a:r>
              <a:rPr lang="en-US" sz="1200" dirty="0" err="1">
                <a:effectLst/>
              </a:rPr>
              <a:t>manera</a:t>
            </a:r>
            <a:r>
              <a:rPr lang="en-US" sz="1200" dirty="0">
                <a:effectLst/>
              </a:rPr>
              <a:t> se </a:t>
            </a:r>
            <a:r>
              <a:rPr lang="en-US" sz="1200" dirty="0" err="1">
                <a:effectLst/>
              </a:rPr>
              <a:t>puede</a:t>
            </a:r>
            <a:r>
              <a:rPr lang="en-US" sz="1200" dirty="0">
                <a:effectLst/>
              </a:rPr>
              <a:t> </a:t>
            </a:r>
            <a:r>
              <a:rPr lang="en-US" sz="1200" dirty="0" err="1">
                <a:effectLst/>
              </a:rPr>
              <a:t>poner</a:t>
            </a:r>
            <a:r>
              <a:rPr lang="en-US" sz="1200" dirty="0">
                <a:effectLst/>
              </a:rPr>
              <a:t> la </a:t>
            </a:r>
            <a:r>
              <a:rPr lang="en-US" sz="1200" dirty="0" err="1">
                <a:effectLst/>
              </a:rPr>
              <a:t>iniciativa</a:t>
            </a:r>
            <a:r>
              <a:rPr lang="en-US" sz="1200" dirty="0">
                <a:effectLst/>
              </a:rPr>
              <a:t> </a:t>
            </a:r>
            <a:r>
              <a:rPr lang="en-US" sz="1200" dirty="0" err="1">
                <a:effectLst/>
              </a:rPr>
              <a:t>ya</a:t>
            </a:r>
            <a:r>
              <a:rPr lang="en-US" sz="1200" dirty="0">
                <a:effectLst/>
              </a:rPr>
              <a:t> que </a:t>
            </a:r>
            <a:r>
              <a:rPr lang="en-US" sz="1200" dirty="0" err="1">
                <a:effectLst/>
              </a:rPr>
              <a:t>eso</a:t>
            </a:r>
            <a:r>
              <a:rPr lang="en-US" sz="1200" dirty="0">
                <a:effectLst/>
              </a:rPr>
              <a:t> </a:t>
            </a:r>
            <a:r>
              <a:rPr lang="en-US" sz="1200" dirty="0" err="1">
                <a:effectLst/>
              </a:rPr>
              <a:t>puede</a:t>
            </a:r>
            <a:r>
              <a:rPr lang="en-US" sz="1200" dirty="0">
                <a:effectLst/>
              </a:rPr>
              <a:t> </a:t>
            </a:r>
            <a:r>
              <a:rPr lang="en-US" sz="1200" dirty="0" err="1">
                <a:effectLst/>
              </a:rPr>
              <a:t>hacer</a:t>
            </a:r>
            <a:r>
              <a:rPr lang="en-US" sz="1200" dirty="0">
                <a:effectLst/>
              </a:rPr>
              <a:t> la </a:t>
            </a:r>
            <a:r>
              <a:rPr lang="en-US" sz="1200" dirty="0" err="1">
                <a:effectLst/>
              </a:rPr>
              <a:t>iniciativa</a:t>
            </a:r>
            <a:r>
              <a:rPr lang="en-US" sz="1200" dirty="0">
                <a:effectLst/>
              </a:rPr>
              <a:t> </a:t>
            </a:r>
            <a:r>
              <a:rPr lang="en-US" sz="1200" dirty="0" err="1">
                <a:effectLst/>
              </a:rPr>
              <a:t>colectiva</a:t>
            </a:r>
            <a:r>
              <a:rPr lang="en-US" sz="1200" dirty="0">
                <a:effectLst/>
              </a:rPr>
              <a:t> y </a:t>
            </a:r>
            <a:r>
              <a:rPr lang="en-US" sz="1200" dirty="0" err="1">
                <a:effectLst/>
              </a:rPr>
              <a:t>así</a:t>
            </a:r>
            <a:r>
              <a:rPr lang="en-US" sz="1200" dirty="0">
                <a:effectLst/>
              </a:rPr>
              <a:t> </a:t>
            </a:r>
            <a:r>
              <a:rPr lang="en-US" sz="1200" dirty="0" err="1">
                <a:effectLst/>
              </a:rPr>
              <a:t>podemos</a:t>
            </a:r>
            <a:r>
              <a:rPr lang="en-US" sz="1200" dirty="0">
                <a:effectLst/>
              </a:rPr>
              <a:t> </a:t>
            </a:r>
            <a:r>
              <a:rPr lang="en-US" sz="1200" dirty="0" err="1">
                <a:effectLst/>
              </a:rPr>
              <a:t>generar</a:t>
            </a:r>
            <a:r>
              <a:rPr lang="en-US" sz="1200" dirty="0">
                <a:effectLst/>
              </a:rPr>
              <a:t> </a:t>
            </a:r>
            <a:r>
              <a:rPr lang="en-US" sz="1200" dirty="0" err="1">
                <a:effectLst/>
              </a:rPr>
              <a:t>más</a:t>
            </a:r>
            <a:r>
              <a:rPr lang="en-US" sz="1200" dirty="0">
                <a:effectLst/>
              </a:rPr>
              <a:t> </a:t>
            </a:r>
            <a:r>
              <a:rPr lang="en-US" sz="1200" dirty="0" err="1">
                <a:effectLst/>
              </a:rPr>
              <a:t>emprendimiento</a:t>
            </a:r>
            <a:r>
              <a:rPr lang="en-US" sz="1200" dirty="0">
                <a:effectLst/>
              </a:rPr>
              <a:t> (Pino, </a:t>
            </a:r>
            <a:r>
              <a:rPr lang="en-US" sz="1200" dirty="0" err="1">
                <a:effectLst/>
              </a:rPr>
              <a:t>Elvir</a:t>
            </a:r>
            <a:r>
              <a:rPr lang="en-US" sz="1200" dirty="0">
                <a:effectLst/>
              </a:rPr>
              <a:t>, &amp; </a:t>
            </a:r>
            <a:r>
              <a:rPr lang="en-US" sz="1200" dirty="0" err="1">
                <a:effectLst/>
              </a:rPr>
              <a:t>Noé</a:t>
            </a:r>
            <a:r>
              <a:rPr lang="en-US" sz="1200" dirty="0">
                <a:effectLst/>
              </a:rPr>
              <a:t>, 2020)</a:t>
            </a:r>
          </a:p>
          <a:p>
            <a:pPr marR="0">
              <a:lnSpc>
                <a:spcPct val="90000"/>
              </a:lnSpc>
              <a:spcBef>
                <a:spcPts val="0"/>
              </a:spcBef>
              <a:spcAft>
                <a:spcPts val="600"/>
              </a:spcAft>
            </a:pPr>
            <a:r>
              <a:rPr lang="en-US" sz="1200" dirty="0">
                <a:effectLst/>
              </a:rPr>
              <a:t>La </a:t>
            </a:r>
            <a:r>
              <a:rPr lang="en-US" sz="1200" dirty="0" err="1">
                <a:effectLst/>
              </a:rPr>
              <a:t>pandemia</a:t>
            </a:r>
            <a:r>
              <a:rPr lang="en-US" sz="1200" dirty="0">
                <a:effectLst/>
              </a:rPr>
              <a:t> </a:t>
            </a:r>
            <a:r>
              <a:rPr lang="en-US" sz="1200" dirty="0" err="1">
                <a:effectLst/>
              </a:rPr>
              <a:t>dejo</a:t>
            </a:r>
            <a:r>
              <a:rPr lang="en-US" sz="1200" dirty="0">
                <a:effectLst/>
              </a:rPr>
              <a:t> un </a:t>
            </a:r>
            <a:r>
              <a:rPr lang="en-US" sz="1200" dirty="0" err="1">
                <a:effectLst/>
              </a:rPr>
              <a:t>país</a:t>
            </a:r>
            <a:r>
              <a:rPr lang="en-US" sz="1200" dirty="0">
                <a:effectLst/>
              </a:rPr>
              <a:t> con </a:t>
            </a:r>
            <a:r>
              <a:rPr lang="en-US" sz="1200" dirty="0" err="1">
                <a:effectLst/>
              </a:rPr>
              <a:t>problemas</a:t>
            </a:r>
            <a:r>
              <a:rPr lang="en-US" sz="1200" dirty="0">
                <a:effectLst/>
              </a:rPr>
              <a:t> que se </a:t>
            </a:r>
            <a:r>
              <a:rPr lang="en-US" sz="1200" dirty="0" err="1">
                <a:effectLst/>
              </a:rPr>
              <a:t>manifestarán</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a:t>
            </a:r>
            <a:r>
              <a:rPr lang="en-US" sz="1200" dirty="0" err="1">
                <a:effectLst/>
              </a:rPr>
              <a:t>plano</a:t>
            </a:r>
            <a:r>
              <a:rPr lang="en-US" sz="1200" dirty="0">
                <a:effectLst/>
              </a:rPr>
              <a:t> </a:t>
            </a:r>
            <a:r>
              <a:rPr lang="en-US" sz="1200" dirty="0" err="1">
                <a:effectLst/>
              </a:rPr>
              <a:t>económico</a:t>
            </a:r>
            <a:r>
              <a:rPr lang="en-US" sz="1200" dirty="0">
                <a:effectLst/>
              </a:rPr>
              <a:t>. Variables </a:t>
            </a:r>
            <a:r>
              <a:rPr lang="en-US" sz="1200" dirty="0" err="1">
                <a:effectLst/>
              </a:rPr>
              <a:t>importantes</a:t>
            </a:r>
            <a:r>
              <a:rPr lang="en-US" sz="1200" dirty="0">
                <a:effectLst/>
              </a:rPr>
              <a:t> </a:t>
            </a:r>
            <a:r>
              <a:rPr lang="en-US" sz="1200" dirty="0" err="1">
                <a:effectLst/>
              </a:rPr>
              <a:t>como</a:t>
            </a:r>
            <a:r>
              <a:rPr lang="en-US" sz="1200" dirty="0">
                <a:effectLst/>
              </a:rPr>
              <a:t> </a:t>
            </a:r>
            <a:r>
              <a:rPr lang="en-US" sz="1200" dirty="0" err="1">
                <a:effectLst/>
              </a:rPr>
              <a:t>el</a:t>
            </a:r>
            <a:r>
              <a:rPr lang="en-US" sz="1200" dirty="0">
                <a:effectLst/>
              </a:rPr>
              <a:t> </a:t>
            </a:r>
            <a:r>
              <a:rPr lang="en-US" sz="1200" dirty="0" err="1">
                <a:effectLst/>
              </a:rPr>
              <a:t>consumo</a:t>
            </a:r>
            <a:r>
              <a:rPr lang="en-US" sz="1200" dirty="0">
                <a:effectLst/>
              </a:rPr>
              <a:t>, la </a:t>
            </a:r>
            <a:r>
              <a:rPr lang="en-US" sz="1200" dirty="0" err="1">
                <a:effectLst/>
              </a:rPr>
              <a:t>producción</a:t>
            </a:r>
            <a:r>
              <a:rPr lang="en-US" sz="1200" dirty="0">
                <a:effectLst/>
              </a:rPr>
              <a:t>, </a:t>
            </a:r>
            <a:r>
              <a:rPr lang="en-US" sz="1200" dirty="0" err="1">
                <a:effectLst/>
              </a:rPr>
              <a:t>el</a:t>
            </a:r>
            <a:r>
              <a:rPr lang="en-US" sz="1200" dirty="0">
                <a:effectLst/>
              </a:rPr>
              <a:t> </a:t>
            </a:r>
            <a:r>
              <a:rPr lang="en-US" sz="1200" dirty="0" err="1">
                <a:effectLst/>
              </a:rPr>
              <a:t>ingreso</a:t>
            </a:r>
            <a:r>
              <a:rPr lang="en-US" sz="1200" dirty="0">
                <a:effectLst/>
              </a:rPr>
              <a:t> y </a:t>
            </a:r>
            <a:r>
              <a:rPr lang="en-US" sz="1200" dirty="0" err="1">
                <a:effectLst/>
              </a:rPr>
              <a:t>el</a:t>
            </a:r>
            <a:r>
              <a:rPr lang="en-US" sz="1200" dirty="0">
                <a:effectLst/>
              </a:rPr>
              <a:t> </a:t>
            </a:r>
            <a:r>
              <a:rPr lang="en-US" sz="1200" dirty="0" err="1">
                <a:effectLst/>
              </a:rPr>
              <a:t>empleo</a:t>
            </a:r>
            <a:r>
              <a:rPr lang="en-US" sz="1200" dirty="0">
                <a:effectLst/>
              </a:rPr>
              <a:t>, </a:t>
            </a:r>
            <a:r>
              <a:rPr lang="en-US" sz="1200" dirty="0" err="1">
                <a:effectLst/>
              </a:rPr>
              <a:t>serán</a:t>
            </a:r>
            <a:r>
              <a:rPr lang="en-US" sz="1200" dirty="0">
                <a:effectLst/>
              </a:rPr>
              <a:t> </a:t>
            </a:r>
            <a:r>
              <a:rPr lang="en-US" sz="1200" dirty="0" err="1">
                <a:effectLst/>
              </a:rPr>
              <a:t>seriamente</a:t>
            </a:r>
            <a:r>
              <a:rPr lang="en-US" sz="1200" dirty="0">
                <a:effectLst/>
              </a:rPr>
              <a:t> </a:t>
            </a:r>
            <a:r>
              <a:rPr lang="en-US" sz="1200" dirty="0" err="1">
                <a:effectLst/>
              </a:rPr>
              <a:t>afectadas</a:t>
            </a:r>
            <a:r>
              <a:rPr lang="en-US" sz="1200" dirty="0">
                <a:effectLst/>
              </a:rPr>
              <a:t>. </a:t>
            </a:r>
            <a:r>
              <a:rPr lang="en-US" sz="1200" dirty="0" err="1">
                <a:effectLst/>
              </a:rPr>
              <a:t>Entonces</a:t>
            </a:r>
            <a:r>
              <a:rPr lang="en-US" sz="1200" dirty="0">
                <a:effectLst/>
              </a:rPr>
              <a:t> de </a:t>
            </a:r>
            <a:r>
              <a:rPr lang="en-US" sz="1200" dirty="0" err="1">
                <a:effectLst/>
              </a:rPr>
              <a:t>esa</a:t>
            </a:r>
            <a:r>
              <a:rPr lang="en-US" sz="1200" dirty="0">
                <a:effectLst/>
              </a:rPr>
              <a:t> </a:t>
            </a:r>
            <a:r>
              <a:rPr lang="en-US" sz="1200" dirty="0" err="1">
                <a:effectLst/>
              </a:rPr>
              <a:t>manera</a:t>
            </a:r>
            <a:r>
              <a:rPr lang="en-US" sz="1200" dirty="0">
                <a:effectLst/>
              </a:rPr>
              <a:t> se </a:t>
            </a:r>
            <a:r>
              <a:rPr lang="en-US" sz="1200" dirty="0" err="1">
                <a:effectLst/>
              </a:rPr>
              <a:t>puede</a:t>
            </a:r>
            <a:r>
              <a:rPr lang="en-US" sz="1200" dirty="0">
                <a:effectLst/>
              </a:rPr>
              <a:t> </a:t>
            </a:r>
            <a:r>
              <a:rPr lang="en-US" sz="1200" dirty="0" err="1">
                <a:effectLst/>
              </a:rPr>
              <a:t>ver</a:t>
            </a:r>
            <a:r>
              <a:rPr lang="en-US" sz="1200" dirty="0">
                <a:effectLst/>
              </a:rPr>
              <a:t> </a:t>
            </a:r>
            <a:r>
              <a:rPr lang="en-US" sz="1200" dirty="0" err="1">
                <a:effectLst/>
              </a:rPr>
              <a:t>cuáles</a:t>
            </a:r>
            <a:r>
              <a:rPr lang="en-US" sz="1200" dirty="0">
                <a:effectLst/>
              </a:rPr>
              <a:t> son </a:t>
            </a:r>
            <a:r>
              <a:rPr lang="en-US" sz="1200" dirty="0" err="1">
                <a:effectLst/>
              </a:rPr>
              <a:t>los</a:t>
            </a:r>
            <a:r>
              <a:rPr lang="en-US" sz="1200" dirty="0">
                <a:effectLst/>
              </a:rPr>
              <a:t> </a:t>
            </a:r>
            <a:r>
              <a:rPr lang="en-US" sz="1200" dirty="0" err="1">
                <a:effectLst/>
              </a:rPr>
              <a:t>emprendimientos</a:t>
            </a:r>
            <a:r>
              <a:rPr lang="en-US" sz="1200" dirty="0">
                <a:effectLst/>
              </a:rPr>
              <a:t> que hay para que las personas </a:t>
            </a:r>
            <a:r>
              <a:rPr lang="en-US" sz="1200" dirty="0" err="1">
                <a:effectLst/>
              </a:rPr>
              <a:t>empiecen</a:t>
            </a:r>
            <a:r>
              <a:rPr lang="en-US" sz="1200" dirty="0">
                <a:effectLst/>
              </a:rPr>
              <a:t> </a:t>
            </a:r>
            <a:r>
              <a:rPr lang="en-US" sz="1200" dirty="0" err="1">
                <a:effectLst/>
              </a:rPr>
              <a:t>hacer</a:t>
            </a:r>
            <a:r>
              <a:rPr lang="en-US" sz="1200" dirty="0">
                <a:effectLst/>
              </a:rPr>
              <a:t> sus </a:t>
            </a:r>
            <a:r>
              <a:rPr lang="en-US" sz="1200" dirty="0" err="1">
                <a:effectLst/>
              </a:rPr>
              <a:t>emprendimientos</a:t>
            </a:r>
            <a:r>
              <a:rPr lang="en-US" sz="1200" dirty="0">
                <a:effectLst/>
              </a:rPr>
              <a:t> y de </a:t>
            </a:r>
            <a:r>
              <a:rPr lang="en-US" sz="1200" dirty="0" err="1">
                <a:effectLst/>
              </a:rPr>
              <a:t>esa</a:t>
            </a:r>
            <a:r>
              <a:rPr lang="en-US" sz="1200" dirty="0">
                <a:effectLst/>
              </a:rPr>
              <a:t> </a:t>
            </a:r>
            <a:r>
              <a:rPr lang="en-US" sz="1200" dirty="0" err="1">
                <a:effectLst/>
              </a:rPr>
              <a:t>manera</a:t>
            </a:r>
            <a:r>
              <a:rPr lang="en-US" sz="1200" dirty="0">
                <a:effectLst/>
              </a:rPr>
              <a:t> </a:t>
            </a:r>
            <a:r>
              <a:rPr lang="en-US" sz="1200" dirty="0" err="1">
                <a:effectLst/>
              </a:rPr>
              <a:t>puedan</a:t>
            </a:r>
            <a:r>
              <a:rPr lang="en-US" sz="1200" dirty="0">
                <a:effectLst/>
              </a:rPr>
              <a:t> </a:t>
            </a:r>
            <a:r>
              <a:rPr lang="en-US" sz="1200" dirty="0" err="1">
                <a:effectLst/>
              </a:rPr>
              <a:t>crecer</a:t>
            </a:r>
            <a:r>
              <a:rPr lang="en-US" sz="1200" dirty="0">
                <a:effectLst/>
              </a:rPr>
              <a:t> a la </a:t>
            </a:r>
            <a:r>
              <a:rPr lang="en-US" sz="1200" dirty="0" err="1">
                <a:effectLst/>
              </a:rPr>
              <a:t>vez</a:t>
            </a:r>
            <a:r>
              <a:rPr lang="en-US" sz="1200" dirty="0">
                <a:effectLst/>
              </a:rPr>
              <a:t>. (Pino, </a:t>
            </a:r>
            <a:r>
              <a:rPr lang="en-US" sz="1200" dirty="0" err="1">
                <a:effectLst/>
              </a:rPr>
              <a:t>Elvir</a:t>
            </a:r>
            <a:r>
              <a:rPr lang="en-US" sz="1200" dirty="0">
                <a:effectLst/>
              </a:rPr>
              <a:t>, &amp; </a:t>
            </a:r>
            <a:r>
              <a:rPr lang="en-US" sz="1200" dirty="0" err="1">
                <a:effectLst/>
              </a:rPr>
              <a:t>Noé</a:t>
            </a:r>
            <a:r>
              <a:rPr lang="en-US" sz="1200" dirty="0">
                <a:effectLst/>
              </a:rPr>
              <a:t>, 2020)</a:t>
            </a:r>
          </a:p>
          <a:p>
            <a:pPr marR="0">
              <a:lnSpc>
                <a:spcPct val="90000"/>
              </a:lnSpc>
              <a:spcBef>
                <a:spcPts val="0"/>
              </a:spcBef>
              <a:spcAft>
                <a:spcPts val="600"/>
              </a:spcAft>
            </a:pPr>
            <a:r>
              <a:rPr lang="en-US" sz="1200" dirty="0">
                <a:effectLst/>
              </a:rPr>
              <a:t>La </a:t>
            </a:r>
            <a:r>
              <a:rPr lang="en-US" sz="1200" dirty="0" err="1">
                <a:effectLst/>
              </a:rPr>
              <a:t>recesión</a:t>
            </a:r>
            <a:r>
              <a:rPr lang="en-US" sz="1200" dirty="0">
                <a:effectLst/>
              </a:rPr>
              <a:t> </a:t>
            </a:r>
            <a:r>
              <a:rPr lang="en-US" sz="1200" dirty="0" err="1">
                <a:effectLst/>
              </a:rPr>
              <a:t>económica</a:t>
            </a:r>
            <a:r>
              <a:rPr lang="en-US" sz="1200" dirty="0">
                <a:effectLst/>
              </a:rPr>
              <a:t> </a:t>
            </a:r>
            <a:r>
              <a:rPr lang="en-US" sz="1200" dirty="0" err="1">
                <a:effectLst/>
              </a:rPr>
              <a:t>en</a:t>
            </a:r>
            <a:r>
              <a:rPr lang="en-US" sz="1200" dirty="0">
                <a:effectLst/>
              </a:rPr>
              <a:t> </a:t>
            </a:r>
            <a:r>
              <a:rPr lang="en-US" sz="1200" dirty="0" err="1">
                <a:effectLst/>
              </a:rPr>
              <a:t>Estados</a:t>
            </a:r>
            <a:r>
              <a:rPr lang="en-US" sz="1200" dirty="0">
                <a:effectLst/>
              </a:rPr>
              <a:t> Unidos </a:t>
            </a:r>
            <a:r>
              <a:rPr lang="en-US" sz="1200" dirty="0" err="1">
                <a:effectLst/>
              </a:rPr>
              <a:t>tendrá</a:t>
            </a:r>
            <a:r>
              <a:rPr lang="en-US" sz="1200" dirty="0">
                <a:effectLst/>
              </a:rPr>
              <a:t> un </a:t>
            </a:r>
            <a:r>
              <a:rPr lang="en-US" sz="1200" dirty="0" err="1">
                <a:effectLst/>
              </a:rPr>
              <a:t>fuerte</a:t>
            </a:r>
            <a:r>
              <a:rPr lang="en-US" sz="1200" dirty="0">
                <a:effectLst/>
              </a:rPr>
              <a:t> </a:t>
            </a:r>
            <a:r>
              <a:rPr lang="en-US" sz="1200" dirty="0" err="1">
                <a:effectLst/>
              </a:rPr>
              <a:t>impacto</a:t>
            </a:r>
            <a:r>
              <a:rPr lang="en-US" sz="1200" dirty="0">
                <a:effectLst/>
              </a:rPr>
              <a:t> </a:t>
            </a:r>
            <a:r>
              <a:rPr lang="en-US" sz="1200" dirty="0" err="1">
                <a:effectLst/>
              </a:rPr>
              <a:t>en</a:t>
            </a:r>
            <a:r>
              <a:rPr lang="en-US" sz="1200" dirty="0">
                <a:effectLst/>
              </a:rPr>
              <a:t> la </a:t>
            </a:r>
            <a:r>
              <a:rPr lang="en-US" sz="1200" dirty="0" err="1">
                <a:effectLst/>
              </a:rPr>
              <a:t>economía</a:t>
            </a:r>
            <a:r>
              <a:rPr lang="en-US" sz="1200" dirty="0">
                <a:effectLst/>
              </a:rPr>
              <a:t> </a:t>
            </a:r>
            <a:r>
              <a:rPr lang="en-US" sz="1200" dirty="0" err="1">
                <a:effectLst/>
              </a:rPr>
              <a:t>hondureña</a:t>
            </a:r>
            <a:r>
              <a:rPr lang="en-US" sz="1200" dirty="0">
                <a:effectLst/>
              </a:rPr>
              <a:t> </a:t>
            </a:r>
            <a:r>
              <a:rPr lang="en-US" sz="1200" dirty="0" err="1">
                <a:effectLst/>
              </a:rPr>
              <a:t>por</a:t>
            </a:r>
            <a:r>
              <a:rPr lang="en-US" sz="1200" dirty="0">
                <a:effectLst/>
              </a:rPr>
              <a:t> </a:t>
            </a:r>
            <a:r>
              <a:rPr lang="en-US" sz="1200" dirty="0" err="1">
                <a:effectLst/>
              </a:rPr>
              <a:t>su</a:t>
            </a:r>
            <a:r>
              <a:rPr lang="en-US" sz="1200" dirty="0">
                <a:effectLst/>
              </a:rPr>
              <a:t> </a:t>
            </a:r>
            <a:r>
              <a:rPr lang="en-US" sz="1200" dirty="0" err="1">
                <a:effectLst/>
              </a:rPr>
              <a:t>elevada</a:t>
            </a:r>
            <a:r>
              <a:rPr lang="en-US" sz="1200" dirty="0">
                <a:effectLst/>
              </a:rPr>
              <a:t> </a:t>
            </a:r>
            <a:r>
              <a:rPr lang="en-US" sz="1200" dirty="0" err="1">
                <a:effectLst/>
              </a:rPr>
              <a:t>dependencia</a:t>
            </a:r>
            <a:r>
              <a:rPr lang="en-US" sz="1200" dirty="0">
                <a:effectLst/>
              </a:rPr>
              <a:t> de la </a:t>
            </a:r>
            <a:r>
              <a:rPr lang="en-US" sz="1200" dirty="0" err="1">
                <a:effectLst/>
              </a:rPr>
              <a:t>economía</a:t>
            </a:r>
            <a:r>
              <a:rPr lang="en-US" sz="1200" dirty="0">
                <a:effectLst/>
              </a:rPr>
              <a:t> de ese </a:t>
            </a:r>
            <a:r>
              <a:rPr lang="en-US" sz="1200" dirty="0" err="1">
                <a:effectLst/>
              </a:rPr>
              <a:t>país</a:t>
            </a:r>
            <a:r>
              <a:rPr lang="en-US" sz="1200" dirty="0">
                <a:effectLst/>
              </a:rPr>
              <a:t>, </a:t>
            </a:r>
            <a:r>
              <a:rPr lang="en-US" sz="1200" dirty="0" err="1">
                <a:effectLst/>
              </a:rPr>
              <a:t>manifestándose</a:t>
            </a:r>
            <a:r>
              <a:rPr lang="en-US" sz="1200" dirty="0">
                <a:effectLst/>
              </a:rPr>
              <a:t> </a:t>
            </a:r>
            <a:r>
              <a:rPr lang="en-US" sz="1200" dirty="0" err="1">
                <a:effectLst/>
              </a:rPr>
              <a:t>una</a:t>
            </a:r>
            <a:r>
              <a:rPr lang="en-US" sz="1200" dirty="0">
                <a:effectLst/>
              </a:rPr>
              <a:t> </a:t>
            </a:r>
            <a:r>
              <a:rPr lang="en-US" sz="1200" dirty="0" err="1">
                <a:effectLst/>
              </a:rPr>
              <a:t>caída</a:t>
            </a:r>
            <a:r>
              <a:rPr lang="en-US" sz="1200" dirty="0">
                <a:effectLst/>
              </a:rPr>
              <a:t> de las </a:t>
            </a:r>
            <a:r>
              <a:rPr lang="en-US" sz="1200" dirty="0" err="1">
                <a:effectLst/>
              </a:rPr>
              <a:t>exportaciones</a:t>
            </a:r>
            <a:r>
              <a:rPr lang="en-US" sz="1200" dirty="0">
                <a:effectLst/>
              </a:rPr>
              <a:t> y </a:t>
            </a:r>
            <a:r>
              <a:rPr lang="en-US" sz="1200" dirty="0" err="1">
                <a:effectLst/>
              </a:rPr>
              <a:t>reducciones</a:t>
            </a:r>
            <a:r>
              <a:rPr lang="en-US" sz="1200" dirty="0">
                <a:effectLst/>
              </a:rPr>
              <a:t> de las </a:t>
            </a:r>
            <a:r>
              <a:rPr lang="en-US" sz="1200" dirty="0" err="1">
                <a:effectLst/>
              </a:rPr>
              <a:t>remesas</a:t>
            </a:r>
            <a:r>
              <a:rPr lang="en-US" sz="1200" dirty="0">
                <a:effectLst/>
              </a:rPr>
              <a:t> </a:t>
            </a:r>
            <a:r>
              <a:rPr lang="en-US" sz="1200" dirty="0" err="1">
                <a:effectLst/>
              </a:rPr>
              <a:t>provenientes</a:t>
            </a:r>
            <a:r>
              <a:rPr lang="en-US" sz="1200" dirty="0">
                <a:effectLst/>
              </a:rPr>
              <a:t> de </a:t>
            </a:r>
            <a:r>
              <a:rPr lang="en-US" sz="1200" dirty="0" err="1">
                <a:effectLst/>
              </a:rPr>
              <a:t>Estados</a:t>
            </a:r>
            <a:r>
              <a:rPr lang="en-US" sz="1200" dirty="0">
                <a:effectLst/>
              </a:rPr>
              <a:t> Unidos y, </a:t>
            </a:r>
            <a:r>
              <a:rPr lang="en-US" sz="1200" dirty="0" err="1">
                <a:effectLst/>
              </a:rPr>
              <a:t>finalmente</a:t>
            </a:r>
            <a:r>
              <a:rPr lang="en-US" sz="1200" dirty="0">
                <a:effectLst/>
              </a:rPr>
              <a:t>, </a:t>
            </a:r>
            <a:r>
              <a:rPr lang="en-US" sz="1200" dirty="0" err="1">
                <a:effectLst/>
              </a:rPr>
              <a:t>una</a:t>
            </a:r>
            <a:r>
              <a:rPr lang="en-US" sz="1200" dirty="0">
                <a:effectLst/>
              </a:rPr>
              <a:t> </a:t>
            </a:r>
            <a:r>
              <a:rPr lang="en-US" sz="1200" dirty="0" err="1">
                <a:effectLst/>
              </a:rPr>
              <a:t>caída</a:t>
            </a:r>
            <a:r>
              <a:rPr lang="en-US" sz="1200" dirty="0">
                <a:effectLst/>
              </a:rPr>
              <a:t> del sector </a:t>
            </a:r>
            <a:r>
              <a:rPr lang="en-US" sz="1200" dirty="0" err="1">
                <a:effectLst/>
              </a:rPr>
              <a:t>servicio</a:t>
            </a:r>
            <a:r>
              <a:rPr lang="en-US" sz="1200" dirty="0">
                <a:effectLst/>
              </a:rPr>
              <a:t>, </a:t>
            </a:r>
            <a:r>
              <a:rPr lang="en-US" sz="1200" dirty="0" err="1">
                <a:effectLst/>
              </a:rPr>
              <a:t>incluido</a:t>
            </a:r>
            <a:r>
              <a:rPr lang="en-US" sz="1200" dirty="0">
                <a:effectLst/>
              </a:rPr>
              <a:t> turismo. La </a:t>
            </a:r>
            <a:r>
              <a:rPr lang="en-US" sz="1200" dirty="0" err="1">
                <a:effectLst/>
              </a:rPr>
              <a:t>caída</a:t>
            </a:r>
            <a:r>
              <a:rPr lang="en-US" sz="1200" dirty="0">
                <a:effectLst/>
              </a:rPr>
              <a:t> del PIB </a:t>
            </a:r>
            <a:r>
              <a:rPr lang="en-US" sz="1200" dirty="0" err="1">
                <a:effectLst/>
              </a:rPr>
              <a:t>implica</a:t>
            </a:r>
            <a:r>
              <a:rPr lang="en-US" sz="1200" dirty="0">
                <a:effectLst/>
              </a:rPr>
              <a:t> </a:t>
            </a:r>
            <a:r>
              <a:rPr lang="en-US" sz="1200" dirty="0" err="1">
                <a:effectLst/>
              </a:rPr>
              <a:t>una</a:t>
            </a:r>
            <a:r>
              <a:rPr lang="en-US" sz="1200" dirty="0">
                <a:effectLst/>
              </a:rPr>
              <a:t> </a:t>
            </a:r>
            <a:r>
              <a:rPr lang="en-US" sz="1200" dirty="0" err="1">
                <a:effectLst/>
              </a:rPr>
              <a:t>reducción</a:t>
            </a:r>
            <a:r>
              <a:rPr lang="en-US" sz="1200" dirty="0">
                <a:effectLst/>
              </a:rPr>
              <a:t> de </a:t>
            </a:r>
            <a:r>
              <a:rPr lang="en-US" sz="1200" dirty="0" err="1">
                <a:effectLst/>
              </a:rPr>
              <a:t>ingresos</a:t>
            </a:r>
            <a:r>
              <a:rPr lang="en-US" sz="1200" dirty="0">
                <a:effectLst/>
              </a:rPr>
              <a:t> y </a:t>
            </a:r>
            <a:r>
              <a:rPr lang="en-US" sz="1200" dirty="0" err="1">
                <a:effectLst/>
              </a:rPr>
              <a:t>empleo</a:t>
            </a:r>
            <a:r>
              <a:rPr lang="en-US" sz="1200" dirty="0">
                <a:effectLst/>
              </a:rPr>
              <a:t>, tanto </a:t>
            </a:r>
            <a:r>
              <a:rPr lang="en-US" sz="1200" dirty="0" err="1">
                <a:effectLst/>
              </a:rPr>
              <a:t>en</a:t>
            </a:r>
            <a:r>
              <a:rPr lang="en-US" sz="1200" dirty="0">
                <a:effectLst/>
              </a:rPr>
              <a:t> </a:t>
            </a:r>
            <a:r>
              <a:rPr lang="en-US" sz="1200" dirty="0" err="1">
                <a:effectLst/>
              </a:rPr>
              <a:t>el</a:t>
            </a:r>
            <a:r>
              <a:rPr lang="en-US" sz="1200" dirty="0">
                <a:effectLst/>
              </a:rPr>
              <a:t> sector formal de la </a:t>
            </a:r>
            <a:r>
              <a:rPr lang="en-US" sz="1200" dirty="0" err="1">
                <a:effectLst/>
              </a:rPr>
              <a:t>economía</a:t>
            </a:r>
            <a:r>
              <a:rPr lang="en-US" sz="1200" dirty="0">
                <a:effectLst/>
              </a:rPr>
              <a:t> </a:t>
            </a:r>
            <a:r>
              <a:rPr lang="en-US" sz="1200" dirty="0" err="1">
                <a:effectLst/>
              </a:rPr>
              <a:t>como</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sector informal. Se </a:t>
            </a:r>
            <a:r>
              <a:rPr lang="en-US" sz="1200" dirty="0" err="1">
                <a:effectLst/>
              </a:rPr>
              <a:t>estima</a:t>
            </a:r>
            <a:r>
              <a:rPr lang="en-US" sz="1200" dirty="0">
                <a:effectLst/>
              </a:rPr>
              <a:t> que </a:t>
            </a:r>
            <a:r>
              <a:rPr lang="en-US" sz="1200" dirty="0" err="1">
                <a:effectLst/>
              </a:rPr>
              <a:t>tenga</a:t>
            </a:r>
            <a:r>
              <a:rPr lang="en-US" sz="1200" dirty="0">
                <a:effectLst/>
              </a:rPr>
              <a:t> un mayor </a:t>
            </a:r>
            <a:r>
              <a:rPr lang="en-US" sz="1200" dirty="0" err="1">
                <a:effectLst/>
              </a:rPr>
              <a:t>impacto</a:t>
            </a:r>
            <a:r>
              <a:rPr lang="en-US" sz="1200" dirty="0">
                <a:effectLst/>
              </a:rPr>
              <a:t> </a:t>
            </a:r>
            <a:r>
              <a:rPr lang="en-US" sz="1200" dirty="0" err="1">
                <a:effectLst/>
              </a:rPr>
              <a:t>negativo</a:t>
            </a:r>
            <a:r>
              <a:rPr lang="en-US" sz="1200" dirty="0">
                <a:effectLst/>
              </a:rPr>
              <a:t> </a:t>
            </a:r>
            <a:r>
              <a:rPr lang="en-US" sz="1200" dirty="0" err="1">
                <a:effectLst/>
              </a:rPr>
              <a:t>en</a:t>
            </a:r>
            <a:r>
              <a:rPr lang="en-US" sz="1200" dirty="0">
                <a:effectLst/>
              </a:rPr>
              <a:t> las </a:t>
            </a:r>
            <a:r>
              <a:rPr lang="en-US" sz="1200" dirty="0" err="1">
                <a:effectLst/>
              </a:rPr>
              <a:t>microempresas</a:t>
            </a:r>
            <a:r>
              <a:rPr lang="en-US" sz="1200" dirty="0">
                <a:effectLst/>
              </a:rPr>
              <a:t> y </a:t>
            </a:r>
            <a:r>
              <a:rPr lang="en-US" sz="1200" dirty="0" err="1">
                <a:effectLst/>
              </a:rPr>
              <a:t>en</a:t>
            </a:r>
            <a:r>
              <a:rPr lang="en-US" sz="1200" dirty="0">
                <a:effectLst/>
              </a:rPr>
              <a:t> las MIPYMES, sin </a:t>
            </a:r>
            <a:r>
              <a:rPr lang="en-US" sz="1200" dirty="0" err="1">
                <a:effectLst/>
              </a:rPr>
              <a:t>producción</a:t>
            </a:r>
            <a:r>
              <a:rPr lang="en-US" sz="1200" dirty="0">
                <a:effectLst/>
              </a:rPr>
              <a:t> y sin </a:t>
            </a:r>
            <a:r>
              <a:rPr lang="en-US" sz="1200" dirty="0" err="1">
                <a:effectLst/>
              </a:rPr>
              <a:t>demanda</a:t>
            </a:r>
            <a:r>
              <a:rPr lang="en-US" sz="1200" dirty="0">
                <a:effectLst/>
              </a:rPr>
              <a:t>, y que </a:t>
            </a:r>
            <a:r>
              <a:rPr lang="en-US" sz="1200" dirty="0" err="1">
                <a:effectLst/>
              </a:rPr>
              <a:t>afectará</a:t>
            </a:r>
            <a:r>
              <a:rPr lang="en-US" sz="1200" dirty="0">
                <a:effectLst/>
              </a:rPr>
              <a:t> a </a:t>
            </a:r>
            <a:r>
              <a:rPr lang="en-US" sz="1200" dirty="0" err="1">
                <a:effectLst/>
              </a:rPr>
              <a:t>más</a:t>
            </a:r>
            <a:r>
              <a:rPr lang="en-US" sz="1200" dirty="0">
                <a:effectLst/>
              </a:rPr>
              <a:t> </a:t>
            </a:r>
            <a:r>
              <a:rPr lang="en-US" sz="1200" dirty="0" err="1">
                <a:effectLst/>
              </a:rPr>
              <a:t>mujeres</a:t>
            </a:r>
            <a:r>
              <a:rPr lang="en-US" sz="1200" dirty="0">
                <a:effectLst/>
              </a:rPr>
              <a:t> y </a:t>
            </a:r>
            <a:r>
              <a:rPr lang="en-US" sz="1200" dirty="0" err="1">
                <a:effectLst/>
              </a:rPr>
              <a:t>jóvenes</a:t>
            </a:r>
            <a:r>
              <a:rPr lang="en-US" sz="1200" dirty="0">
                <a:effectLst/>
              </a:rPr>
              <a:t> que </a:t>
            </a:r>
            <a:r>
              <a:rPr lang="en-US" sz="1200" dirty="0" err="1">
                <a:effectLst/>
              </a:rPr>
              <a:t>laboran</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sector informal (ESTRATEGIA DE FOMENTO AL EMPRENDIMIENTODE HONDURAS, 2016)</a:t>
            </a:r>
          </a:p>
          <a:p>
            <a:pPr marR="0">
              <a:lnSpc>
                <a:spcPct val="90000"/>
              </a:lnSpc>
              <a:spcBef>
                <a:spcPts val="0"/>
              </a:spcBef>
              <a:spcAft>
                <a:spcPts val="600"/>
              </a:spcAft>
            </a:pPr>
            <a:r>
              <a:rPr lang="en-US" sz="1200" dirty="0" err="1">
                <a:effectLst/>
              </a:rPr>
              <a:t>Estrategia</a:t>
            </a:r>
            <a:r>
              <a:rPr lang="en-US" sz="1200" dirty="0">
                <a:effectLst/>
              </a:rPr>
              <a:t> de </a:t>
            </a:r>
            <a:r>
              <a:rPr lang="en-US" sz="1200" dirty="0" err="1">
                <a:effectLst/>
              </a:rPr>
              <a:t>Fomento</a:t>
            </a:r>
            <a:r>
              <a:rPr lang="en-US" sz="1200" dirty="0">
                <a:effectLst/>
              </a:rPr>
              <a:t> al </a:t>
            </a:r>
            <a:r>
              <a:rPr lang="en-US" sz="1200" dirty="0" err="1">
                <a:effectLst/>
              </a:rPr>
              <a:t>emprendimiento</a:t>
            </a:r>
            <a:r>
              <a:rPr lang="en-US" sz="1200" dirty="0">
                <a:effectLst/>
              </a:rPr>
              <a:t>. Tiene </a:t>
            </a:r>
            <a:r>
              <a:rPr lang="en-US" sz="1200" dirty="0" err="1">
                <a:effectLst/>
              </a:rPr>
              <a:t>como</a:t>
            </a:r>
            <a:r>
              <a:rPr lang="en-US" sz="1200" dirty="0">
                <a:effectLst/>
              </a:rPr>
              <a:t> </a:t>
            </a:r>
            <a:r>
              <a:rPr lang="en-US" sz="1200" dirty="0" err="1">
                <a:effectLst/>
              </a:rPr>
              <a:t>propósito</a:t>
            </a:r>
            <a:r>
              <a:rPr lang="en-US" sz="1200" dirty="0">
                <a:effectLst/>
              </a:rPr>
              <a:t> </a:t>
            </a:r>
            <a:r>
              <a:rPr lang="en-US" sz="1200" dirty="0" err="1">
                <a:effectLst/>
              </a:rPr>
              <a:t>fomentar</a:t>
            </a:r>
            <a:r>
              <a:rPr lang="en-US" sz="1200" dirty="0">
                <a:effectLst/>
              </a:rPr>
              <a:t> </a:t>
            </a:r>
            <a:r>
              <a:rPr lang="en-US" sz="1200" dirty="0" err="1">
                <a:effectLst/>
              </a:rPr>
              <a:t>una</a:t>
            </a:r>
            <a:r>
              <a:rPr lang="en-US" sz="1200" dirty="0">
                <a:effectLst/>
              </a:rPr>
              <a:t> </a:t>
            </a:r>
            <a:r>
              <a:rPr lang="en-US" sz="1200" dirty="0" err="1">
                <a:effectLst/>
              </a:rPr>
              <a:t>cultura</a:t>
            </a:r>
            <a:r>
              <a:rPr lang="en-US" sz="1200" dirty="0">
                <a:effectLst/>
              </a:rPr>
              <a:t> </a:t>
            </a:r>
            <a:r>
              <a:rPr lang="en-US" sz="1200" dirty="0" err="1">
                <a:effectLst/>
              </a:rPr>
              <a:t>emprendedora</a:t>
            </a:r>
            <a:r>
              <a:rPr lang="en-US" sz="1200" dirty="0">
                <a:effectLst/>
              </a:rPr>
              <a:t> y nuevo </a:t>
            </a:r>
            <a:r>
              <a:rPr lang="en-US" sz="1200" dirty="0" err="1">
                <a:effectLst/>
              </a:rPr>
              <a:t>espíritu</a:t>
            </a:r>
            <a:r>
              <a:rPr lang="en-US" sz="1200" dirty="0">
                <a:effectLst/>
              </a:rPr>
              <a:t> de </a:t>
            </a:r>
            <a:r>
              <a:rPr lang="en-US" sz="1200" dirty="0" err="1">
                <a:effectLst/>
              </a:rPr>
              <a:t>innovación</a:t>
            </a:r>
            <a:r>
              <a:rPr lang="en-US" sz="1200" dirty="0">
                <a:effectLst/>
              </a:rPr>
              <a:t> </a:t>
            </a:r>
            <a:r>
              <a:rPr lang="en-US" sz="1200" dirty="0" err="1">
                <a:effectLst/>
              </a:rPr>
              <a:t>mediante</a:t>
            </a:r>
            <a:r>
              <a:rPr lang="en-US" sz="1200" dirty="0">
                <a:effectLst/>
              </a:rPr>
              <a:t> </a:t>
            </a:r>
            <a:r>
              <a:rPr lang="en-US" sz="1200" dirty="0" err="1">
                <a:effectLst/>
              </a:rPr>
              <a:t>procesos</a:t>
            </a:r>
            <a:r>
              <a:rPr lang="en-US" sz="1200" dirty="0">
                <a:effectLst/>
              </a:rPr>
              <a:t> de </a:t>
            </a:r>
            <a:r>
              <a:rPr lang="en-US" sz="1200" dirty="0" err="1">
                <a:effectLst/>
              </a:rPr>
              <a:t>formación</a:t>
            </a:r>
            <a:r>
              <a:rPr lang="en-US" sz="1200" dirty="0">
                <a:effectLst/>
              </a:rPr>
              <a:t>, </a:t>
            </a:r>
            <a:r>
              <a:rPr lang="en-US" sz="1200" dirty="0" err="1">
                <a:effectLst/>
              </a:rPr>
              <a:t>desarrollo</a:t>
            </a:r>
            <a:r>
              <a:rPr lang="en-US" sz="1200" dirty="0">
                <a:effectLst/>
              </a:rPr>
              <a:t> e </a:t>
            </a:r>
            <a:r>
              <a:rPr lang="en-US" sz="1200" dirty="0" err="1">
                <a:effectLst/>
              </a:rPr>
              <a:t>inclusión</a:t>
            </a:r>
            <a:r>
              <a:rPr lang="en-US" sz="1200" dirty="0">
                <a:effectLst/>
              </a:rPr>
              <a:t> social. </a:t>
            </a:r>
            <a:r>
              <a:rPr lang="en-US" sz="1200" dirty="0" err="1">
                <a:effectLst/>
              </a:rPr>
              <a:t>Nuestro</a:t>
            </a:r>
            <a:r>
              <a:rPr lang="en-US" sz="1200" dirty="0">
                <a:effectLst/>
              </a:rPr>
              <a:t> </a:t>
            </a:r>
            <a:r>
              <a:rPr lang="en-US" sz="1200" dirty="0" err="1">
                <a:effectLst/>
              </a:rPr>
              <a:t>queridísimo</a:t>
            </a:r>
            <a:r>
              <a:rPr lang="en-US" sz="1200" dirty="0">
                <a:effectLst/>
              </a:rPr>
              <a:t> </a:t>
            </a:r>
            <a:r>
              <a:rPr lang="en-US" sz="1200" dirty="0" err="1">
                <a:effectLst/>
              </a:rPr>
              <a:t>expresidente</a:t>
            </a:r>
            <a:r>
              <a:rPr lang="en-US" sz="1200" dirty="0">
                <a:effectLst/>
              </a:rPr>
              <a:t> Juan Orlando Hernández ha </a:t>
            </a:r>
            <a:r>
              <a:rPr lang="en-US" sz="1200" dirty="0" err="1">
                <a:effectLst/>
              </a:rPr>
              <a:t>definido</a:t>
            </a:r>
            <a:r>
              <a:rPr lang="en-US" sz="1200" dirty="0">
                <a:effectLst/>
              </a:rPr>
              <a:t> </a:t>
            </a:r>
            <a:r>
              <a:rPr lang="en-US" sz="1200" dirty="0" err="1">
                <a:effectLst/>
              </a:rPr>
              <a:t>como</a:t>
            </a:r>
            <a:r>
              <a:rPr lang="en-US" sz="1200" dirty="0">
                <a:effectLst/>
              </a:rPr>
              <a:t> </a:t>
            </a:r>
            <a:r>
              <a:rPr lang="en-US" sz="1200" dirty="0" err="1">
                <a:effectLst/>
              </a:rPr>
              <a:t>prioridad</a:t>
            </a:r>
            <a:r>
              <a:rPr lang="en-US" sz="1200" dirty="0">
                <a:effectLst/>
              </a:rPr>
              <a:t> de </a:t>
            </a:r>
            <a:r>
              <a:rPr lang="en-US" sz="1200" dirty="0" err="1">
                <a:effectLst/>
              </a:rPr>
              <a:t>su</a:t>
            </a:r>
            <a:r>
              <a:rPr lang="en-US" sz="1200" dirty="0">
                <a:effectLst/>
              </a:rPr>
              <a:t> </a:t>
            </a:r>
            <a:r>
              <a:rPr lang="en-US" sz="1200" dirty="0" err="1">
                <a:effectLst/>
              </a:rPr>
              <a:t>Gobierno</a:t>
            </a:r>
            <a:r>
              <a:rPr lang="en-US" sz="1200" dirty="0">
                <a:effectLst/>
              </a:rPr>
              <a:t> la </a:t>
            </a:r>
            <a:r>
              <a:rPr lang="en-US" sz="1200" dirty="0" err="1">
                <a:effectLst/>
              </a:rPr>
              <a:t>conducción</a:t>
            </a:r>
            <a:r>
              <a:rPr lang="en-US" sz="1200" dirty="0">
                <a:effectLst/>
              </a:rPr>
              <a:t> del </a:t>
            </a:r>
            <a:r>
              <a:rPr lang="en-US" sz="1200" dirty="0" err="1">
                <a:effectLst/>
              </a:rPr>
              <a:t>país</a:t>
            </a:r>
            <a:r>
              <a:rPr lang="en-US" sz="1200" dirty="0">
                <a:effectLst/>
              </a:rPr>
              <a:t> </a:t>
            </a:r>
            <a:r>
              <a:rPr lang="en-US" sz="1200" dirty="0" err="1">
                <a:effectLst/>
              </a:rPr>
              <a:t>por</a:t>
            </a:r>
            <a:r>
              <a:rPr lang="en-US" sz="1200" dirty="0">
                <a:effectLst/>
              </a:rPr>
              <a:t> la </a:t>
            </a:r>
            <a:r>
              <a:rPr lang="en-US" sz="1200" dirty="0" err="1">
                <a:effectLst/>
              </a:rPr>
              <a:t>ruta</a:t>
            </a:r>
            <a:r>
              <a:rPr lang="en-US" sz="1200" dirty="0">
                <a:effectLst/>
              </a:rPr>
              <a:t> del </a:t>
            </a:r>
            <a:r>
              <a:rPr lang="en-US" sz="1200" dirty="0" err="1">
                <a:effectLst/>
              </a:rPr>
              <a:t>desarrollo</a:t>
            </a:r>
            <a:r>
              <a:rPr lang="en-US" sz="1200" dirty="0">
                <a:effectLst/>
              </a:rPr>
              <a:t> </a:t>
            </a:r>
            <a:r>
              <a:rPr lang="en-US" sz="1200" dirty="0" err="1">
                <a:effectLst/>
              </a:rPr>
              <a:t>económico</a:t>
            </a:r>
            <a:r>
              <a:rPr lang="en-US" sz="1200" dirty="0">
                <a:effectLst/>
              </a:rPr>
              <a:t> </a:t>
            </a:r>
            <a:r>
              <a:rPr lang="en-US" sz="1200" dirty="0" err="1">
                <a:effectLst/>
              </a:rPr>
              <a:t>administrado</a:t>
            </a:r>
            <a:r>
              <a:rPr lang="en-US" sz="1200" dirty="0">
                <a:effectLst/>
              </a:rPr>
              <a:t> </a:t>
            </a:r>
            <a:r>
              <a:rPr lang="en-US" sz="1200" dirty="0" err="1">
                <a:effectLst/>
              </a:rPr>
              <a:t>por</a:t>
            </a:r>
            <a:r>
              <a:rPr lang="en-US" sz="1200" dirty="0">
                <a:effectLst/>
              </a:rPr>
              <a:t> un </a:t>
            </a:r>
            <a:r>
              <a:rPr lang="en-US" sz="1200" dirty="0" err="1">
                <a:effectLst/>
              </a:rPr>
              <a:t>Gobierno</a:t>
            </a:r>
            <a:r>
              <a:rPr lang="en-US" sz="1200" dirty="0">
                <a:effectLst/>
              </a:rPr>
              <a:t> </a:t>
            </a:r>
            <a:r>
              <a:rPr lang="en-US" sz="1200" dirty="0" err="1">
                <a:effectLst/>
              </a:rPr>
              <a:t>basado</a:t>
            </a:r>
            <a:r>
              <a:rPr lang="en-US" sz="1200" dirty="0">
                <a:effectLst/>
              </a:rPr>
              <a:t> </a:t>
            </a:r>
            <a:r>
              <a:rPr lang="en-US" sz="1200" dirty="0" err="1">
                <a:effectLst/>
              </a:rPr>
              <a:t>en</a:t>
            </a:r>
            <a:r>
              <a:rPr lang="en-US" sz="1200" dirty="0">
                <a:effectLst/>
              </a:rPr>
              <a:t> </a:t>
            </a:r>
            <a:r>
              <a:rPr lang="en-US" sz="1200" dirty="0" err="1">
                <a:effectLst/>
              </a:rPr>
              <a:t>resultados</a:t>
            </a:r>
            <a:r>
              <a:rPr lang="en-US" sz="1200" dirty="0">
                <a:effectLst/>
              </a:rPr>
              <a:t>. </a:t>
            </a:r>
            <a:r>
              <a:rPr lang="en-US" sz="1200" dirty="0" err="1">
                <a:effectLst/>
              </a:rPr>
              <a:t>Eliminando</a:t>
            </a:r>
            <a:r>
              <a:rPr lang="en-US" sz="1200" dirty="0">
                <a:effectLst/>
              </a:rPr>
              <a:t> las barreras. Que </a:t>
            </a:r>
            <a:r>
              <a:rPr lang="en-US" sz="1200" dirty="0" err="1">
                <a:effectLst/>
              </a:rPr>
              <a:t>impiden</a:t>
            </a:r>
            <a:r>
              <a:rPr lang="en-US" sz="1200" dirty="0">
                <a:effectLst/>
              </a:rPr>
              <a:t> </a:t>
            </a:r>
            <a:r>
              <a:rPr lang="en-US" sz="1200" dirty="0" err="1">
                <a:effectLst/>
              </a:rPr>
              <a:t>el</a:t>
            </a:r>
            <a:r>
              <a:rPr lang="en-US" sz="1200" dirty="0">
                <a:effectLst/>
              </a:rPr>
              <a:t> </a:t>
            </a:r>
            <a:r>
              <a:rPr lang="en-US" sz="1200" dirty="0" err="1">
                <a:effectLst/>
              </a:rPr>
              <a:t>desarrollo</a:t>
            </a:r>
            <a:r>
              <a:rPr lang="en-US" sz="1200" dirty="0">
                <a:effectLst/>
              </a:rPr>
              <a:t> </a:t>
            </a:r>
            <a:r>
              <a:rPr lang="en-US" sz="1200" dirty="0" err="1">
                <a:effectLst/>
              </a:rPr>
              <a:t>exitoso</a:t>
            </a:r>
            <a:r>
              <a:rPr lang="en-US" sz="1200" dirty="0">
                <a:effectLst/>
              </a:rPr>
              <a:t> de </a:t>
            </a:r>
            <a:r>
              <a:rPr lang="en-US" sz="1200" dirty="0" err="1">
                <a:effectLst/>
              </a:rPr>
              <a:t>los</a:t>
            </a:r>
            <a:r>
              <a:rPr lang="en-US" sz="1200" dirty="0">
                <a:effectLst/>
              </a:rPr>
              <a:t> </a:t>
            </a:r>
            <a:r>
              <a:rPr lang="en-US" sz="1200" dirty="0" err="1">
                <a:effectLst/>
              </a:rPr>
              <a:t>emprendedores</a:t>
            </a:r>
            <a:r>
              <a:rPr lang="en-US" sz="1200" dirty="0">
                <a:effectLst/>
              </a:rPr>
              <a:t>, </a:t>
            </a:r>
            <a:r>
              <a:rPr lang="en-US" sz="1200" dirty="0" err="1">
                <a:effectLst/>
              </a:rPr>
              <a:t>facilitando</a:t>
            </a:r>
            <a:r>
              <a:rPr lang="en-US" sz="1200" dirty="0">
                <a:effectLst/>
              </a:rPr>
              <a:t> </a:t>
            </a:r>
            <a:r>
              <a:rPr lang="en-US" sz="1200" dirty="0" err="1">
                <a:effectLst/>
              </a:rPr>
              <a:t>su</a:t>
            </a:r>
            <a:r>
              <a:rPr lang="en-US" sz="1200" dirty="0">
                <a:effectLst/>
              </a:rPr>
              <a:t> </a:t>
            </a:r>
            <a:r>
              <a:rPr lang="en-US" sz="1200" dirty="0" err="1">
                <a:effectLst/>
              </a:rPr>
              <a:t>gestión</a:t>
            </a:r>
            <a:r>
              <a:rPr lang="en-US" sz="1200" dirty="0">
                <a:effectLst/>
              </a:rPr>
              <a:t> y </a:t>
            </a:r>
            <a:r>
              <a:rPr lang="en-US" sz="1200" dirty="0" err="1">
                <a:effectLst/>
              </a:rPr>
              <a:t>creando</a:t>
            </a:r>
            <a:r>
              <a:rPr lang="en-US" sz="1200" dirty="0">
                <a:effectLst/>
              </a:rPr>
              <a:t> </a:t>
            </a:r>
            <a:r>
              <a:rPr lang="en-US" sz="1200" dirty="0" err="1">
                <a:effectLst/>
              </a:rPr>
              <a:t>una</a:t>
            </a:r>
            <a:r>
              <a:rPr lang="en-US" sz="1200" dirty="0">
                <a:effectLst/>
              </a:rPr>
              <a:t> base de </a:t>
            </a:r>
            <a:r>
              <a:rPr lang="en-US" sz="1200" dirty="0" err="1">
                <a:effectLst/>
              </a:rPr>
              <a:t>valores</a:t>
            </a:r>
            <a:r>
              <a:rPr lang="en-US" sz="1200" dirty="0">
                <a:effectLst/>
              </a:rPr>
              <a:t> </a:t>
            </a:r>
            <a:r>
              <a:rPr lang="en-US" sz="1200" dirty="0" err="1">
                <a:effectLst/>
              </a:rPr>
              <a:t>fundamentales</a:t>
            </a:r>
            <a:r>
              <a:rPr lang="en-US" sz="1200" dirty="0">
                <a:effectLst/>
              </a:rPr>
              <a:t> que </a:t>
            </a:r>
            <a:r>
              <a:rPr lang="en-US" sz="1200" dirty="0" err="1">
                <a:effectLst/>
              </a:rPr>
              <a:t>generen</a:t>
            </a:r>
            <a:r>
              <a:rPr lang="en-US" sz="1200" dirty="0">
                <a:effectLst/>
              </a:rPr>
              <a:t> </a:t>
            </a:r>
            <a:r>
              <a:rPr lang="en-US" sz="1200" dirty="0" err="1">
                <a:effectLst/>
              </a:rPr>
              <a:t>confianza</a:t>
            </a:r>
            <a:r>
              <a:rPr lang="en-US" sz="1200" dirty="0">
                <a:effectLst/>
              </a:rPr>
              <a:t> para la </a:t>
            </a:r>
            <a:r>
              <a:rPr lang="en-US" sz="1200" dirty="0" err="1">
                <a:effectLst/>
              </a:rPr>
              <a:t>inversión</a:t>
            </a:r>
            <a:r>
              <a:rPr lang="en-US" sz="1200" dirty="0">
                <a:effectLst/>
              </a:rPr>
              <a:t> y la </a:t>
            </a:r>
            <a:r>
              <a:rPr lang="en-US" sz="1200" dirty="0" err="1">
                <a:effectLst/>
              </a:rPr>
              <a:t>generación</a:t>
            </a:r>
            <a:r>
              <a:rPr lang="en-US" sz="1200" dirty="0">
                <a:effectLst/>
              </a:rPr>
              <a:t> de </a:t>
            </a:r>
            <a:r>
              <a:rPr lang="en-US" sz="1200" dirty="0" err="1">
                <a:effectLst/>
              </a:rPr>
              <a:t>empleo</a:t>
            </a:r>
            <a:r>
              <a:rPr lang="en-US" sz="1200" dirty="0">
                <a:effectLst/>
              </a:rPr>
              <a:t>. (ESTRATEGIA DE FOMENTO AL EMPRENDIMIENTODE HONDURAS, 2016)</a:t>
            </a:r>
          </a:p>
        </p:txBody>
      </p:sp>
    </p:spTree>
    <p:extLst>
      <p:ext uri="{BB962C8B-B14F-4D97-AF65-F5344CB8AC3E}">
        <p14:creationId xmlns:p14="http://schemas.microsoft.com/office/powerpoint/2010/main" val="2153000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Imagen que contiene persona, hombre, viendo, verde&#10;&#10;Descripción generada automáticamente">
            <a:extLst>
              <a:ext uri="{FF2B5EF4-FFF2-40B4-BE49-F238E27FC236}">
                <a16:creationId xmlns:a16="http://schemas.microsoft.com/office/drawing/2014/main" id="{13F0CB65-DFB9-4C7B-BE2A-F0DDBF6934A6}"/>
              </a:ext>
            </a:extLst>
          </p:cNvPr>
          <p:cNvPicPr>
            <a:picLocks noChangeAspect="1"/>
          </p:cNvPicPr>
          <p:nvPr/>
        </p:nvPicPr>
        <p:blipFill rotWithShape="1">
          <a:blip r:embed="rId2"/>
          <a:srcRect l="22255" r="1043" b="909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855E5CEA-5B3D-453C-8DA5-D30EF24C1502}"/>
              </a:ext>
            </a:extLst>
          </p:cNvPr>
          <p:cNvSpPr txBox="1"/>
          <p:nvPr/>
        </p:nvSpPr>
        <p:spPr>
          <a:xfrm>
            <a:off x="424815" y="1679367"/>
            <a:ext cx="7329502"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r">
              <a:lnSpc>
                <a:spcPct val="90000"/>
              </a:lnSpc>
              <a:spcAft>
                <a:spcPts val="600"/>
              </a:spcAft>
            </a:pPr>
            <a:endParaRPr lang="es-HN" sz="2000" i="1"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r>
              <a:rPr lang="es-HN" sz="2000" i="1" dirty="0">
                <a:latin typeface="Times New Roman" panose="02020603050405020304" pitchFamily="18" charset="0"/>
                <a:ea typeface="+mn-lt"/>
                <a:cs typeface="Times New Roman" panose="02020603050405020304" pitchFamily="18" charset="0"/>
              </a:rPr>
              <a:t>“El planteamiento del problema es el centro, el corazón de la investigación:</a:t>
            </a:r>
            <a:br>
              <a:rPr lang="es-HN" sz="2000" i="1" dirty="0">
                <a:latin typeface="Times New Roman" panose="02020603050405020304" pitchFamily="18" charset="0"/>
                <a:ea typeface="+mn-lt"/>
                <a:cs typeface="Times New Roman" panose="02020603050405020304" pitchFamily="18" charset="0"/>
              </a:rPr>
            </a:br>
            <a:r>
              <a:rPr lang="es-HN" sz="2000" i="1" dirty="0">
                <a:latin typeface="Times New Roman" panose="02020603050405020304" pitchFamily="18" charset="0"/>
                <a:ea typeface="+mn-lt"/>
                <a:cs typeface="Times New Roman" panose="02020603050405020304" pitchFamily="18" charset="0"/>
              </a:rPr>
              <a:t> dicta o define los métodos y la ruta a seguir.”</a:t>
            </a:r>
            <a:r>
              <a:rPr lang="en-US" sz="2000" dirty="0">
                <a:latin typeface="Times New Roman" panose="02020603050405020304" pitchFamily="18" charset="0"/>
                <a:ea typeface="+mn-lt"/>
                <a:cs typeface="Times New Roman" panose="02020603050405020304" pitchFamily="18" charset="0"/>
              </a:rPr>
              <a:t> </a:t>
            </a:r>
            <a:endParaRPr lang="es-ES"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r>
              <a:rPr lang="en-US" sz="2000" b="1" i="1" dirty="0">
                <a:latin typeface="Times New Roman" panose="02020603050405020304" pitchFamily="18" charset="0"/>
                <a:ea typeface="+mn-lt"/>
                <a:cs typeface="Times New Roman" panose="02020603050405020304" pitchFamily="18" charset="0"/>
              </a:rPr>
              <a:t>Roberto Hernández-Sampieri</a:t>
            </a:r>
            <a:r>
              <a:rPr lang="en-US" sz="2000" b="1" i="1" baseline="30000" dirty="0">
                <a:latin typeface="Times New Roman" panose="02020603050405020304" pitchFamily="18" charset="0"/>
                <a:ea typeface="+mn-lt"/>
                <a:cs typeface="Times New Roman" panose="02020603050405020304" pitchFamily="18" charset="0"/>
              </a:rPr>
              <a:t>1</a:t>
            </a:r>
          </a:p>
          <a:p>
            <a:pPr algn="r">
              <a:lnSpc>
                <a:spcPct val="90000"/>
              </a:lnSpc>
              <a:spcAft>
                <a:spcPts val="600"/>
              </a:spcAft>
            </a:pPr>
            <a:endParaRPr lang="en-US" sz="2000" b="1" i="1" baseline="30000" dirty="0">
              <a:latin typeface="Times New Roman" panose="02020603050405020304" pitchFamily="18" charset="0"/>
              <a:ea typeface="+mn-lt"/>
              <a:cs typeface="Times New Roman" panose="02020603050405020304" pitchFamily="18" charset="0"/>
            </a:endParaRPr>
          </a:p>
          <a:p>
            <a:endParaRPr lang="es-ES" dirty="0">
              <a:latin typeface="Times New Roman" panose="02020603050405020304" pitchFamily="18" charset="0"/>
              <a:cs typeface="Times New Roman" panose="02020603050405020304" pitchFamily="18" charset="0"/>
            </a:endParaRPr>
          </a:p>
          <a:p>
            <a:r>
              <a:rPr lang="es-ES" sz="1800" b="0" i="0" u="none" strike="noStrike" baseline="0" dirty="0">
                <a:latin typeface="Times New Roman" panose="02020603050405020304" pitchFamily="18" charset="0"/>
                <a:cs typeface="Times New Roman" panose="02020603050405020304" pitchFamily="18" charset="0"/>
              </a:rPr>
              <a:t>En realidad, </a:t>
            </a:r>
            <a:r>
              <a:rPr lang="es-ES" sz="1800" b="0" i="1" u="none" strike="noStrike" baseline="0" dirty="0">
                <a:latin typeface="Times New Roman" panose="02020603050405020304" pitchFamily="18" charset="0"/>
                <a:cs typeface="Times New Roman" panose="02020603050405020304" pitchFamily="18" charset="0"/>
              </a:rPr>
              <a:t>plantear el problema no es sino afinar y estructurar más formalmente </a:t>
            </a:r>
            <a:r>
              <a:rPr lang="en-US" sz="1800" b="0" i="1" u="none" strike="noStrike" baseline="0" dirty="0">
                <a:latin typeface="Times New Roman" panose="02020603050405020304" pitchFamily="18" charset="0"/>
                <a:cs typeface="Times New Roman" panose="02020603050405020304" pitchFamily="18" charset="0"/>
              </a:rPr>
              <a:t>la idea de investigación</a:t>
            </a:r>
            <a:r>
              <a:rPr lang="en-US" sz="1800" b="0" i="0" u="none" strike="noStrike" baseline="0" dirty="0">
                <a:latin typeface="Times New Roman" panose="02020603050405020304" pitchFamily="18" charset="0"/>
                <a:cs typeface="Times New Roman" panose="02020603050405020304" pitchFamily="18" charset="0"/>
              </a:rPr>
              <a:t>.</a:t>
            </a:r>
          </a:p>
          <a:p>
            <a:endParaRPr lang="en-US" sz="1800" b="0" i="0" u="none" strike="noStrike" baseline="0" dirty="0">
              <a:latin typeface="Times New Roman" panose="02020603050405020304" pitchFamily="18" charset="0"/>
              <a:cs typeface="Times New Roman" panose="02020603050405020304" pitchFamily="18" charset="0"/>
            </a:endParaRPr>
          </a:p>
          <a:p>
            <a:r>
              <a:rPr lang="es-ES" sz="1800" b="0" i="0" u="none" strike="noStrike" baseline="0" dirty="0">
                <a:latin typeface="Times New Roman" panose="02020603050405020304" pitchFamily="18" charset="0"/>
                <a:cs typeface="Times New Roman" panose="02020603050405020304" pitchFamily="18" charset="0"/>
              </a:rPr>
              <a:t>El paso de la idea al planteamiento del problema puede ser inmediato o bien tardar un tiempo considerable; depende de cuán familiarizado esté el investigador con el tema de su estudio, la complejidad misma de la idea,</a:t>
            </a:r>
          </a:p>
          <a:p>
            <a:r>
              <a:rPr lang="es-ES" sz="1800" b="0" i="0" u="none" strike="noStrike" baseline="0" dirty="0">
                <a:latin typeface="Times New Roman" panose="02020603050405020304" pitchFamily="18" charset="0"/>
                <a:cs typeface="Times New Roman" panose="02020603050405020304" pitchFamily="18" charset="0"/>
              </a:rPr>
              <a:t>la existencia de estudios antecedentes, el empeño del investigador y sus habilidades </a:t>
            </a:r>
            <a:r>
              <a:rPr lang="en-US" sz="1800" b="0" i="0" u="none" strike="noStrike" baseline="0" dirty="0" err="1">
                <a:latin typeface="Times New Roman" panose="02020603050405020304" pitchFamily="18" charset="0"/>
                <a:cs typeface="Times New Roman" panose="02020603050405020304" pitchFamily="18" charset="0"/>
              </a:rPr>
              <a:t>personales</a:t>
            </a:r>
            <a:r>
              <a:rPr lang="en-US" sz="1800" b="0" i="0" u="none" strike="noStrike" baseline="0" dirty="0">
                <a:latin typeface="Times New Roman" panose="02020603050405020304" pitchFamily="18" charset="0"/>
                <a:cs typeface="Times New Roman" panose="02020603050405020304" pitchFamily="18" charset="0"/>
              </a:rPr>
              <a:t>.</a:t>
            </a:r>
            <a:endParaRPr lang="es-HN" sz="2000" i="1"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endParaRPr lang="es-ES" b="1" dirty="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36779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D89F942-4EEE-4A05-8884-4EFCE3459F93}"/>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b="1" kern="1200" dirty="0">
                <a:solidFill>
                  <a:schemeClr val="tx1"/>
                </a:solidFill>
                <a:effectLst/>
                <a:latin typeface="+mj-lt"/>
                <a:ea typeface="+mj-ea"/>
                <a:cs typeface="+mj-cs"/>
              </a:rPr>
              <a:t>1.3 </a:t>
            </a:r>
            <a:r>
              <a:rPr lang="en-US" sz="4000" b="1" kern="1200" dirty="0" err="1">
                <a:solidFill>
                  <a:schemeClr val="tx1"/>
                </a:solidFill>
                <a:effectLst/>
                <a:latin typeface="+mj-lt"/>
                <a:ea typeface="+mj-ea"/>
                <a:cs typeface="+mj-cs"/>
              </a:rPr>
              <a:t>Definición</a:t>
            </a:r>
            <a:r>
              <a:rPr lang="en-US" sz="4000" b="1" kern="1200" dirty="0">
                <a:solidFill>
                  <a:schemeClr val="tx1"/>
                </a:solidFill>
                <a:effectLst/>
                <a:latin typeface="+mj-lt"/>
                <a:ea typeface="+mj-ea"/>
                <a:cs typeface="+mj-cs"/>
              </a:rPr>
              <a:t> del </a:t>
            </a:r>
            <a:r>
              <a:rPr lang="en-US" sz="4000" b="1" kern="1200" dirty="0" err="1">
                <a:solidFill>
                  <a:schemeClr val="tx1"/>
                </a:solidFill>
                <a:effectLst/>
                <a:latin typeface="+mj-lt"/>
                <a:ea typeface="+mj-ea"/>
                <a:cs typeface="+mj-cs"/>
              </a:rPr>
              <a:t>Problema</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5E1CA553-A495-4F79-804B-79C1E025E304}"/>
              </a:ext>
            </a:extLst>
          </p:cNvPr>
          <p:cNvSpPr txBox="1"/>
          <p:nvPr/>
        </p:nvSpPr>
        <p:spPr>
          <a:xfrm>
            <a:off x="5199058" y="417880"/>
            <a:ext cx="6140449" cy="3952648"/>
          </a:xfrm>
          <a:prstGeom prst="rect">
            <a:avLst/>
          </a:prstGeom>
        </p:spPr>
        <p:txBody>
          <a:bodyPr vert="horz" lIns="91440" tIns="45720" rIns="91440" bIns="45720" rtlCol="0">
            <a:noAutofit/>
          </a:bodyPr>
          <a:lstStyle/>
          <a:p>
            <a:pPr marL="0" marR="0" indent="-228600">
              <a:lnSpc>
                <a:spcPct val="90000"/>
              </a:lnSpc>
              <a:spcBef>
                <a:spcPts val="0"/>
              </a:spcBef>
              <a:spcAft>
                <a:spcPts val="600"/>
              </a:spcAft>
              <a:buFont typeface="Arial" panose="020B0604020202020204" pitchFamily="34" charset="0"/>
              <a:buChar char="•"/>
            </a:pPr>
            <a:r>
              <a:rPr lang="en-US" sz="1400" b="1" dirty="0" err="1">
                <a:solidFill>
                  <a:schemeClr val="tx1">
                    <a:alpha val="80000"/>
                  </a:schemeClr>
                </a:solidFill>
                <a:effectLst/>
              </a:rPr>
              <a:t>Definición</a:t>
            </a:r>
            <a:r>
              <a:rPr lang="en-US" sz="1400" b="1" dirty="0">
                <a:solidFill>
                  <a:schemeClr val="tx1">
                    <a:alpha val="80000"/>
                  </a:schemeClr>
                </a:solidFill>
                <a:effectLst/>
              </a:rPr>
              <a:t> del </a:t>
            </a:r>
            <a:r>
              <a:rPr lang="en-US" sz="1400" b="1" dirty="0" err="1">
                <a:solidFill>
                  <a:schemeClr val="tx1">
                    <a:alpha val="80000"/>
                  </a:schemeClr>
                </a:solidFill>
                <a:effectLst/>
              </a:rPr>
              <a:t>problema</a:t>
            </a:r>
            <a:r>
              <a:rPr lang="en-US" sz="1400" b="1" dirty="0">
                <a:solidFill>
                  <a:schemeClr val="tx1">
                    <a:alpha val="80000"/>
                  </a:schemeClr>
                </a:solidFill>
                <a:effectLst/>
              </a:rPr>
              <a:t>:</a:t>
            </a:r>
            <a:r>
              <a:rPr lang="en-US" sz="1400" dirty="0">
                <a:solidFill>
                  <a:schemeClr val="tx1">
                    <a:alpha val="80000"/>
                  </a:schemeClr>
                </a:solidFill>
                <a:effectLst/>
              </a:rPr>
              <a:t> </a:t>
            </a:r>
            <a:r>
              <a:rPr lang="en-US" sz="1400" dirty="0" err="1">
                <a:solidFill>
                  <a:schemeClr val="tx1">
                    <a:alpha val="80000"/>
                  </a:schemeClr>
                </a:solidFill>
                <a:effectLst/>
              </a:rPr>
              <a:t>plantear</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problema</a:t>
            </a:r>
            <a:r>
              <a:rPr lang="en-US" sz="1400" dirty="0">
                <a:solidFill>
                  <a:schemeClr val="tx1">
                    <a:alpha val="80000"/>
                  </a:schemeClr>
                </a:solidFill>
                <a:effectLst/>
              </a:rPr>
              <a:t> no es </a:t>
            </a:r>
            <a:r>
              <a:rPr lang="en-US" sz="1400" dirty="0" err="1">
                <a:solidFill>
                  <a:schemeClr val="tx1">
                    <a:alpha val="80000"/>
                  </a:schemeClr>
                </a:solidFill>
                <a:effectLst/>
              </a:rPr>
              <a:t>sino</a:t>
            </a:r>
            <a:r>
              <a:rPr lang="en-US" sz="1400" dirty="0">
                <a:solidFill>
                  <a:schemeClr val="tx1">
                    <a:alpha val="80000"/>
                  </a:schemeClr>
                </a:solidFill>
                <a:effectLst/>
              </a:rPr>
              <a:t> </a:t>
            </a:r>
            <a:r>
              <a:rPr lang="en-US" sz="1400" dirty="0" err="1">
                <a:solidFill>
                  <a:schemeClr val="tx1">
                    <a:alpha val="80000"/>
                  </a:schemeClr>
                </a:solidFill>
                <a:effectLst/>
              </a:rPr>
              <a:t>afinar</a:t>
            </a:r>
            <a:r>
              <a:rPr lang="en-US" sz="1400" dirty="0">
                <a:solidFill>
                  <a:schemeClr val="tx1">
                    <a:alpha val="80000"/>
                  </a:schemeClr>
                </a:solidFill>
                <a:effectLst/>
              </a:rPr>
              <a:t> y </a:t>
            </a:r>
            <a:r>
              <a:rPr lang="en-US" sz="1400" dirty="0" err="1">
                <a:solidFill>
                  <a:schemeClr val="tx1">
                    <a:alpha val="80000"/>
                  </a:schemeClr>
                </a:solidFill>
                <a:effectLst/>
              </a:rPr>
              <a:t>estructurar</a:t>
            </a:r>
            <a:r>
              <a:rPr lang="en-US" sz="1400" dirty="0">
                <a:solidFill>
                  <a:schemeClr val="tx1">
                    <a:alpha val="80000"/>
                  </a:schemeClr>
                </a:solidFill>
                <a:effectLst/>
              </a:rPr>
              <a:t> </a:t>
            </a:r>
            <a:r>
              <a:rPr lang="en-US" sz="1400" dirty="0" err="1">
                <a:solidFill>
                  <a:schemeClr val="tx1">
                    <a:alpha val="80000"/>
                  </a:schemeClr>
                </a:solidFill>
                <a:effectLst/>
              </a:rPr>
              <a:t>más</a:t>
            </a:r>
            <a:r>
              <a:rPr lang="en-US" sz="1400" dirty="0">
                <a:solidFill>
                  <a:schemeClr val="tx1">
                    <a:alpha val="80000"/>
                  </a:schemeClr>
                </a:solidFill>
                <a:effectLst/>
              </a:rPr>
              <a:t> </a:t>
            </a:r>
            <a:r>
              <a:rPr lang="en-US" sz="1400" dirty="0" err="1">
                <a:solidFill>
                  <a:schemeClr val="tx1">
                    <a:alpha val="80000"/>
                  </a:schemeClr>
                </a:solidFill>
                <a:effectLst/>
              </a:rPr>
              <a:t>formalmente</a:t>
            </a:r>
            <a:r>
              <a:rPr lang="en-US" sz="1400" dirty="0">
                <a:solidFill>
                  <a:schemeClr val="tx1">
                    <a:alpha val="80000"/>
                  </a:schemeClr>
                </a:solidFill>
                <a:effectLst/>
              </a:rPr>
              <a:t> la idea de investigación. El paso de la idea al </a:t>
            </a:r>
            <a:r>
              <a:rPr lang="en-US" sz="1400" dirty="0" err="1">
                <a:solidFill>
                  <a:schemeClr val="tx1">
                    <a:alpha val="80000"/>
                  </a:schemeClr>
                </a:solidFill>
                <a:effectLst/>
              </a:rPr>
              <a:t>planteamiento</a:t>
            </a:r>
            <a:r>
              <a:rPr lang="en-US" sz="1400" dirty="0">
                <a:solidFill>
                  <a:schemeClr val="tx1">
                    <a:alpha val="80000"/>
                  </a:schemeClr>
                </a:solidFill>
                <a:effectLst/>
              </a:rPr>
              <a:t> del </a:t>
            </a:r>
            <a:r>
              <a:rPr lang="en-US" sz="1400" dirty="0" err="1">
                <a:solidFill>
                  <a:schemeClr val="tx1">
                    <a:alpha val="80000"/>
                  </a:schemeClr>
                </a:solidFill>
                <a:effectLst/>
              </a:rPr>
              <a:t>problema</a:t>
            </a:r>
            <a:r>
              <a:rPr lang="en-US" sz="1400" dirty="0">
                <a:solidFill>
                  <a:schemeClr val="tx1">
                    <a:alpha val="80000"/>
                  </a:schemeClr>
                </a:solidFill>
                <a:effectLst/>
              </a:rPr>
              <a:t> </a:t>
            </a:r>
            <a:r>
              <a:rPr lang="en-US" sz="1400" dirty="0" err="1">
                <a:solidFill>
                  <a:schemeClr val="tx1">
                    <a:alpha val="80000"/>
                  </a:schemeClr>
                </a:solidFill>
                <a:effectLst/>
              </a:rPr>
              <a:t>puede</a:t>
            </a:r>
            <a:r>
              <a:rPr lang="en-US" sz="1400" dirty="0">
                <a:solidFill>
                  <a:schemeClr val="tx1">
                    <a:alpha val="80000"/>
                  </a:schemeClr>
                </a:solidFill>
                <a:effectLst/>
              </a:rPr>
              <a:t> ser </a:t>
            </a:r>
            <a:r>
              <a:rPr lang="en-US" sz="1400" dirty="0" err="1">
                <a:solidFill>
                  <a:schemeClr val="tx1">
                    <a:alpha val="80000"/>
                  </a:schemeClr>
                </a:solidFill>
                <a:effectLst/>
              </a:rPr>
              <a:t>inmediato</a:t>
            </a:r>
            <a:r>
              <a:rPr lang="en-US" sz="1400" dirty="0">
                <a:solidFill>
                  <a:schemeClr val="tx1">
                    <a:alpha val="80000"/>
                  </a:schemeClr>
                </a:solidFill>
                <a:effectLst/>
              </a:rPr>
              <a:t> o bien </a:t>
            </a:r>
            <a:r>
              <a:rPr lang="en-US" sz="1400" dirty="0" err="1">
                <a:solidFill>
                  <a:schemeClr val="tx1">
                    <a:alpha val="80000"/>
                  </a:schemeClr>
                </a:solidFill>
                <a:effectLst/>
              </a:rPr>
              <a:t>tardar</a:t>
            </a:r>
            <a:r>
              <a:rPr lang="en-US" sz="1400" dirty="0">
                <a:solidFill>
                  <a:schemeClr val="tx1">
                    <a:alpha val="80000"/>
                  </a:schemeClr>
                </a:solidFill>
                <a:effectLst/>
              </a:rPr>
              <a:t> un </a:t>
            </a:r>
            <a:r>
              <a:rPr lang="en-US" sz="1400" dirty="0" err="1">
                <a:solidFill>
                  <a:schemeClr val="tx1">
                    <a:alpha val="80000"/>
                  </a:schemeClr>
                </a:solidFill>
                <a:effectLst/>
              </a:rPr>
              <a:t>tiempo</a:t>
            </a:r>
            <a:r>
              <a:rPr lang="en-US" sz="1400" dirty="0">
                <a:solidFill>
                  <a:schemeClr val="tx1">
                    <a:alpha val="80000"/>
                  </a:schemeClr>
                </a:solidFill>
                <a:effectLst/>
              </a:rPr>
              <a:t> considerable; </a:t>
            </a:r>
            <a:r>
              <a:rPr lang="en-US" sz="1400" dirty="0" err="1">
                <a:solidFill>
                  <a:schemeClr val="tx1">
                    <a:alpha val="80000"/>
                  </a:schemeClr>
                </a:solidFill>
                <a:effectLst/>
              </a:rPr>
              <a:t>depende</a:t>
            </a:r>
            <a:r>
              <a:rPr lang="en-US" sz="1400" dirty="0">
                <a:solidFill>
                  <a:schemeClr val="tx1">
                    <a:alpha val="80000"/>
                  </a:schemeClr>
                </a:solidFill>
                <a:effectLst/>
              </a:rPr>
              <a:t> de </a:t>
            </a:r>
            <a:r>
              <a:rPr lang="en-US" sz="1400" dirty="0" err="1">
                <a:solidFill>
                  <a:schemeClr val="tx1">
                    <a:alpha val="80000"/>
                  </a:schemeClr>
                </a:solidFill>
                <a:effectLst/>
              </a:rPr>
              <a:t>cuán</a:t>
            </a:r>
            <a:r>
              <a:rPr lang="en-US" sz="1400" dirty="0">
                <a:solidFill>
                  <a:schemeClr val="tx1">
                    <a:alpha val="80000"/>
                  </a:schemeClr>
                </a:solidFill>
                <a:effectLst/>
              </a:rPr>
              <a:t> </a:t>
            </a:r>
            <a:r>
              <a:rPr lang="en-US" sz="1400" dirty="0" err="1">
                <a:solidFill>
                  <a:schemeClr val="tx1">
                    <a:alpha val="80000"/>
                  </a:schemeClr>
                </a:solidFill>
                <a:effectLst/>
              </a:rPr>
              <a:t>familiarizado</a:t>
            </a:r>
            <a:r>
              <a:rPr lang="en-US" sz="1400" dirty="0">
                <a:solidFill>
                  <a:schemeClr val="tx1">
                    <a:alpha val="80000"/>
                  </a:schemeClr>
                </a:solidFill>
                <a:effectLst/>
              </a:rPr>
              <a:t> </a:t>
            </a:r>
            <a:r>
              <a:rPr lang="en-US" sz="1400" dirty="0" err="1">
                <a:solidFill>
                  <a:schemeClr val="tx1">
                    <a:alpha val="80000"/>
                  </a:schemeClr>
                </a:solidFill>
                <a:effectLst/>
              </a:rPr>
              <a:t>esté</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investigador</a:t>
            </a:r>
            <a:r>
              <a:rPr lang="en-US" sz="1400" dirty="0">
                <a:solidFill>
                  <a:schemeClr val="tx1">
                    <a:alpha val="80000"/>
                  </a:schemeClr>
                </a:solidFill>
                <a:effectLst/>
              </a:rPr>
              <a:t> con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tema</a:t>
            </a:r>
            <a:r>
              <a:rPr lang="en-US" sz="1400" dirty="0">
                <a:solidFill>
                  <a:schemeClr val="tx1">
                    <a:alpha val="80000"/>
                  </a:schemeClr>
                </a:solidFill>
                <a:effectLst/>
              </a:rPr>
              <a:t> de </a:t>
            </a:r>
            <a:r>
              <a:rPr lang="en-US" sz="1400" dirty="0" err="1">
                <a:solidFill>
                  <a:schemeClr val="tx1">
                    <a:alpha val="80000"/>
                  </a:schemeClr>
                </a:solidFill>
                <a:effectLst/>
              </a:rPr>
              <a:t>su</a:t>
            </a:r>
            <a:r>
              <a:rPr lang="en-US" sz="1400" dirty="0">
                <a:solidFill>
                  <a:schemeClr val="tx1">
                    <a:alpha val="80000"/>
                  </a:schemeClr>
                </a:solidFill>
                <a:effectLst/>
              </a:rPr>
              <a:t> </a:t>
            </a:r>
            <a:r>
              <a:rPr lang="en-US" sz="1400" dirty="0" err="1">
                <a:solidFill>
                  <a:schemeClr val="tx1">
                    <a:alpha val="80000"/>
                  </a:schemeClr>
                </a:solidFill>
                <a:effectLst/>
              </a:rPr>
              <a:t>estudio</a:t>
            </a:r>
            <a:r>
              <a:rPr lang="en-US" sz="1400" dirty="0">
                <a:solidFill>
                  <a:schemeClr val="tx1">
                    <a:alpha val="80000"/>
                  </a:schemeClr>
                </a:solidFill>
                <a:effectLst/>
              </a:rPr>
              <a:t>, la </a:t>
            </a:r>
            <a:r>
              <a:rPr lang="en-US" sz="1400" dirty="0" err="1">
                <a:solidFill>
                  <a:schemeClr val="tx1">
                    <a:alpha val="80000"/>
                  </a:schemeClr>
                </a:solidFill>
                <a:effectLst/>
              </a:rPr>
              <a:t>complejidad</a:t>
            </a:r>
            <a:r>
              <a:rPr lang="en-US" sz="1400" dirty="0">
                <a:solidFill>
                  <a:schemeClr val="tx1">
                    <a:alpha val="80000"/>
                  </a:schemeClr>
                </a:solidFill>
                <a:effectLst/>
              </a:rPr>
              <a:t> </a:t>
            </a:r>
            <a:r>
              <a:rPr lang="en-US" sz="1400" dirty="0" err="1">
                <a:solidFill>
                  <a:schemeClr val="tx1">
                    <a:alpha val="80000"/>
                  </a:schemeClr>
                </a:solidFill>
                <a:effectLst/>
              </a:rPr>
              <a:t>misma</a:t>
            </a:r>
            <a:r>
              <a:rPr lang="en-US" sz="1400" dirty="0">
                <a:solidFill>
                  <a:schemeClr val="tx1">
                    <a:alpha val="80000"/>
                  </a:schemeClr>
                </a:solidFill>
                <a:effectLst/>
              </a:rPr>
              <a:t> de la idea, la </a:t>
            </a:r>
            <a:r>
              <a:rPr lang="en-US" sz="1400" dirty="0" err="1">
                <a:solidFill>
                  <a:schemeClr val="tx1">
                    <a:alpha val="80000"/>
                  </a:schemeClr>
                </a:solidFill>
                <a:effectLst/>
              </a:rPr>
              <a:t>existencia</a:t>
            </a:r>
            <a:r>
              <a:rPr lang="en-US" sz="1400" dirty="0">
                <a:solidFill>
                  <a:schemeClr val="tx1">
                    <a:alpha val="80000"/>
                  </a:schemeClr>
                </a:solidFill>
                <a:effectLst/>
              </a:rPr>
              <a:t> de </a:t>
            </a:r>
            <a:r>
              <a:rPr lang="en-US" sz="1400" dirty="0" err="1">
                <a:solidFill>
                  <a:schemeClr val="tx1">
                    <a:alpha val="80000"/>
                  </a:schemeClr>
                </a:solidFill>
                <a:effectLst/>
              </a:rPr>
              <a:t>estudios</a:t>
            </a:r>
            <a:r>
              <a:rPr lang="en-US" sz="1400" dirty="0">
                <a:solidFill>
                  <a:schemeClr val="tx1">
                    <a:alpha val="80000"/>
                  </a:schemeClr>
                </a:solidFill>
                <a:effectLst/>
              </a:rPr>
              <a:t> </a:t>
            </a:r>
            <a:r>
              <a:rPr lang="en-US" sz="1400" dirty="0" err="1">
                <a:solidFill>
                  <a:schemeClr val="tx1">
                    <a:alpha val="80000"/>
                  </a:schemeClr>
                </a:solidFill>
                <a:effectLst/>
              </a:rPr>
              <a:t>antecedentes</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empeño</a:t>
            </a:r>
            <a:r>
              <a:rPr lang="en-US" sz="1400" dirty="0">
                <a:solidFill>
                  <a:schemeClr val="tx1">
                    <a:alpha val="80000"/>
                  </a:schemeClr>
                </a:solidFill>
                <a:effectLst/>
              </a:rPr>
              <a:t> del </a:t>
            </a:r>
            <a:r>
              <a:rPr lang="en-US" sz="1400" dirty="0" err="1">
                <a:solidFill>
                  <a:schemeClr val="tx1">
                    <a:alpha val="80000"/>
                  </a:schemeClr>
                </a:solidFill>
                <a:effectLst/>
              </a:rPr>
              <a:t>investigador</a:t>
            </a:r>
            <a:r>
              <a:rPr lang="en-US" sz="1400" dirty="0">
                <a:solidFill>
                  <a:schemeClr val="tx1">
                    <a:alpha val="80000"/>
                  </a:schemeClr>
                </a:solidFill>
                <a:effectLst/>
              </a:rPr>
              <a:t> y sus </a:t>
            </a:r>
            <a:r>
              <a:rPr lang="en-US" sz="1400" dirty="0" err="1">
                <a:solidFill>
                  <a:schemeClr val="tx1">
                    <a:alpha val="80000"/>
                  </a:schemeClr>
                </a:solidFill>
                <a:effectLst/>
              </a:rPr>
              <a:t>habilidades</a:t>
            </a:r>
            <a:r>
              <a:rPr lang="en-US" sz="1400" dirty="0">
                <a:solidFill>
                  <a:schemeClr val="tx1">
                    <a:alpha val="80000"/>
                  </a:schemeClr>
                </a:solidFill>
                <a:effectLst/>
              </a:rPr>
              <a:t> </a:t>
            </a:r>
            <a:r>
              <a:rPr lang="en-US" sz="1400" dirty="0" err="1">
                <a:solidFill>
                  <a:schemeClr val="tx1">
                    <a:alpha val="80000"/>
                  </a:schemeClr>
                </a:solidFill>
                <a:effectLst/>
              </a:rPr>
              <a:t>personales</a:t>
            </a:r>
            <a:r>
              <a:rPr lang="en-US" sz="1400" dirty="0">
                <a:solidFill>
                  <a:schemeClr val="tx1">
                    <a:alpha val="80000"/>
                  </a:schemeClr>
                </a:solidFill>
                <a:effectLst/>
              </a:rPr>
              <a:t>. </a:t>
            </a:r>
            <a:r>
              <a:rPr lang="en-US" sz="1400" dirty="0" err="1">
                <a:solidFill>
                  <a:schemeClr val="tx1">
                    <a:alpha val="80000"/>
                  </a:schemeClr>
                </a:solidFill>
                <a:effectLst/>
              </a:rPr>
              <a:t>Seleccionar</a:t>
            </a:r>
            <a:r>
              <a:rPr lang="en-US" sz="1400" dirty="0">
                <a:solidFill>
                  <a:schemeClr val="tx1">
                    <a:alpha val="80000"/>
                  </a:schemeClr>
                </a:solidFill>
                <a:effectLst/>
              </a:rPr>
              <a:t> un </a:t>
            </a:r>
            <a:r>
              <a:rPr lang="en-US" sz="1400" dirty="0" err="1">
                <a:solidFill>
                  <a:schemeClr val="tx1">
                    <a:alpha val="80000"/>
                  </a:schemeClr>
                </a:solidFill>
                <a:effectLst/>
              </a:rPr>
              <a:t>tema</a:t>
            </a:r>
            <a:r>
              <a:rPr lang="en-US" sz="1400" dirty="0">
                <a:solidFill>
                  <a:schemeClr val="tx1">
                    <a:alpha val="80000"/>
                  </a:schemeClr>
                </a:solidFill>
                <a:effectLst/>
              </a:rPr>
              <a:t> o </a:t>
            </a:r>
            <a:r>
              <a:rPr lang="en-US" sz="1400" dirty="0" err="1">
                <a:solidFill>
                  <a:schemeClr val="tx1">
                    <a:alpha val="80000"/>
                  </a:schemeClr>
                </a:solidFill>
                <a:effectLst/>
              </a:rPr>
              <a:t>una</a:t>
            </a:r>
            <a:r>
              <a:rPr lang="en-US" sz="1400" dirty="0">
                <a:solidFill>
                  <a:schemeClr val="tx1">
                    <a:alpha val="80000"/>
                  </a:schemeClr>
                </a:solidFill>
                <a:effectLst/>
              </a:rPr>
              <a:t> idea no lo </a:t>
            </a:r>
            <a:r>
              <a:rPr lang="en-US" sz="1400" dirty="0" err="1">
                <a:solidFill>
                  <a:schemeClr val="tx1">
                    <a:alpha val="80000"/>
                  </a:schemeClr>
                </a:solidFill>
                <a:effectLst/>
              </a:rPr>
              <a:t>coloca</a:t>
            </a:r>
            <a:r>
              <a:rPr lang="en-US" sz="1400" dirty="0">
                <a:solidFill>
                  <a:schemeClr val="tx1">
                    <a:alpha val="80000"/>
                  </a:schemeClr>
                </a:solidFill>
                <a:effectLst/>
              </a:rPr>
              <a:t> </a:t>
            </a:r>
            <a:r>
              <a:rPr lang="en-US" sz="1400" dirty="0" err="1">
                <a:solidFill>
                  <a:schemeClr val="tx1">
                    <a:alpha val="80000"/>
                  </a:schemeClr>
                </a:solidFill>
                <a:effectLst/>
              </a:rPr>
              <a:t>inmediatamente</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la </a:t>
            </a:r>
            <a:r>
              <a:rPr lang="en-US" sz="1400" dirty="0" err="1">
                <a:solidFill>
                  <a:schemeClr val="tx1">
                    <a:alpha val="80000"/>
                  </a:schemeClr>
                </a:solidFill>
                <a:effectLst/>
              </a:rPr>
              <a:t>posición</a:t>
            </a:r>
            <a:r>
              <a:rPr lang="en-US" sz="1400" dirty="0">
                <a:solidFill>
                  <a:schemeClr val="tx1">
                    <a:alpha val="80000"/>
                  </a:schemeClr>
                </a:solidFill>
                <a:effectLst/>
              </a:rPr>
              <a:t> de </a:t>
            </a:r>
            <a:r>
              <a:rPr lang="en-US" sz="1400" dirty="0" err="1">
                <a:solidFill>
                  <a:schemeClr val="tx1">
                    <a:alpha val="80000"/>
                  </a:schemeClr>
                </a:solidFill>
                <a:effectLst/>
              </a:rPr>
              <a:t>considerar</a:t>
            </a:r>
            <a:r>
              <a:rPr lang="en-US" sz="1400" dirty="0">
                <a:solidFill>
                  <a:schemeClr val="tx1">
                    <a:alpha val="80000"/>
                  </a:schemeClr>
                </a:solidFill>
                <a:effectLst/>
              </a:rPr>
              <a:t> </a:t>
            </a:r>
            <a:r>
              <a:rPr lang="en-US" sz="1400" dirty="0" err="1">
                <a:solidFill>
                  <a:schemeClr val="tx1">
                    <a:alpha val="80000"/>
                  </a:schemeClr>
                </a:solidFill>
                <a:effectLst/>
              </a:rPr>
              <a:t>qué</a:t>
            </a:r>
            <a:r>
              <a:rPr lang="en-US" sz="1400" dirty="0">
                <a:solidFill>
                  <a:schemeClr val="tx1">
                    <a:alpha val="80000"/>
                  </a:schemeClr>
                </a:solidFill>
                <a:effectLst/>
              </a:rPr>
              <a:t> </a:t>
            </a:r>
            <a:r>
              <a:rPr lang="en-US" sz="1400" dirty="0" err="1">
                <a:solidFill>
                  <a:schemeClr val="tx1">
                    <a:alpha val="80000"/>
                  </a:schemeClr>
                </a:solidFill>
                <a:effectLst/>
              </a:rPr>
              <a:t>información</a:t>
            </a:r>
            <a:r>
              <a:rPr lang="en-US" sz="1400" dirty="0">
                <a:solidFill>
                  <a:schemeClr val="tx1">
                    <a:alpha val="80000"/>
                  </a:schemeClr>
                </a:solidFill>
                <a:effectLst/>
              </a:rPr>
              <a:t> </a:t>
            </a:r>
            <a:r>
              <a:rPr lang="en-US" sz="1400" dirty="0" err="1">
                <a:solidFill>
                  <a:schemeClr val="tx1">
                    <a:alpha val="80000"/>
                  </a:schemeClr>
                </a:solidFill>
                <a:effectLst/>
              </a:rPr>
              <a:t>habrá</a:t>
            </a:r>
            <a:r>
              <a:rPr lang="en-US" sz="1400" dirty="0">
                <a:solidFill>
                  <a:schemeClr val="tx1">
                    <a:alpha val="80000"/>
                  </a:schemeClr>
                </a:solidFill>
                <a:effectLst/>
              </a:rPr>
              <a:t> de </a:t>
            </a:r>
            <a:r>
              <a:rPr lang="en-US" sz="1400" dirty="0" err="1">
                <a:solidFill>
                  <a:schemeClr val="tx1">
                    <a:alpha val="80000"/>
                  </a:schemeClr>
                </a:solidFill>
                <a:effectLst/>
              </a:rPr>
              <a:t>recolectar</a:t>
            </a:r>
            <a:r>
              <a:rPr lang="en-US" sz="1400" dirty="0">
                <a:solidFill>
                  <a:schemeClr val="tx1">
                    <a:alpha val="80000"/>
                  </a:schemeClr>
                </a:solidFill>
                <a:effectLst/>
              </a:rPr>
              <a:t>, con </a:t>
            </a:r>
            <a:r>
              <a:rPr lang="en-US" sz="1400" dirty="0" err="1">
                <a:solidFill>
                  <a:schemeClr val="tx1">
                    <a:alpha val="80000"/>
                  </a:schemeClr>
                </a:solidFill>
                <a:effectLst/>
              </a:rPr>
              <a:t>cuáles</a:t>
            </a:r>
            <a:r>
              <a:rPr lang="en-US" sz="1400" dirty="0">
                <a:solidFill>
                  <a:schemeClr val="tx1">
                    <a:alpha val="80000"/>
                  </a:schemeClr>
                </a:solidFill>
                <a:effectLst/>
              </a:rPr>
              <a:t> </a:t>
            </a:r>
            <a:r>
              <a:rPr lang="en-US" sz="1400" dirty="0" err="1">
                <a:solidFill>
                  <a:schemeClr val="tx1">
                    <a:alpha val="80000"/>
                  </a:schemeClr>
                </a:solidFill>
                <a:effectLst/>
              </a:rPr>
              <a:t>métodos</a:t>
            </a:r>
            <a:r>
              <a:rPr lang="en-US" sz="1400" dirty="0">
                <a:solidFill>
                  <a:schemeClr val="tx1">
                    <a:alpha val="80000"/>
                  </a:schemeClr>
                </a:solidFill>
                <a:effectLst/>
              </a:rPr>
              <a:t> y </a:t>
            </a:r>
            <a:r>
              <a:rPr lang="en-US" sz="1400" dirty="0" err="1">
                <a:solidFill>
                  <a:schemeClr val="tx1">
                    <a:alpha val="80000"/>
                  </a:schemeClr>
                </a:solidFill>
                <a:effectLst/>
              </a:rPr>
              <a:t>cómo</a:t>
            </a:r>
            <a:r>
              <a:rPr lang="en-US" sz="1400" dirty="0">
                <a:solidFill>
                  <a:schemeClr val="tx1">
                    <a:alpha val="80000"/>
                  </a:schemeClr>
                </a:solidFill>
                <a:effectLst/>
              </a:rPr>
              <a:t> </a:t>
            </a:r>
            <a:r>
              <a:rPr lang="en-US" sz="1400" dirty="0" err="1">
                <a:solidFill>
                  <a:schemeClr val="tx1">
                    <a:alpha val="80000"/>
                  </a:schemeClr>
                </a:solidFill>
                <a:effectLst/>
              </a:rPr>
              <a:t>analizará</a:t>
            </a:r>
            <a:r>
              <a:rPr lang="en-US" sz="1400" dirty="0">
                <a:solidFill>
                  <a:schemeClr val="tx1">
                    <a:alpha val="80000"/>
                  </a:schemeClr>
                </a:solidFill>
                <a:effectLst/>
              </a:rPr>
              <a:t>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datos</a:t>
            </a:r>
            <a:r>
              <a:rPr lang="en-US" sz="1400" dirty="0">
                <a:solidFill>
                  <a:schemeClr val="tx1">
                    <a:alpha val="80000"/>
                  </a:schemeClr>
                </a:solidFill>
                <a:effectLst/>
              </a:rPr>
              <a:t> que </a:t>
            </a:r>
            <a:r>
              <a:rPr lang="en-US" sz="1400" dirty="0" err="1">
                <a:solidFill>
                  <a:schemeClr val="tx1">
                    <a:alpha val="80000"/>
                  </a:schemeClr>
                </a:solidFill>
                <a:effectLst/>
              </a:rPr>
              <a:t>obtenga</a:t>
            </a:r>
            <a:r>
              <a:rPr lang="en-US" sz="1400" dirty="0">
                <a:solidFill>
                  <a:schemeClr val="tx1">
                    <a:alpha val="80000"/>
                  </a:schemeClr>
                </a:solidFill>
                <a:effectLst/>
              </a:rPr>
              <a:t>. </a:t>
            </a:r>
          </a:p>
          <a:p>
            <a:pPr marL="0" marR="0" indent="-228600">
              <a:lnSpc>
                <a:spcPct val="90000"/>
              </a:lnSpc>
              <a:spcBef>
                <a:spcPts val="0"/>
              </a:spcBef>
              <a:spcAft>
                <a:spcPts val="600"/>
              </a:spcAft>
              <a:buFont typeface="Arial" panose="020B0604020202020204" pitchFamily="34" charset="0"/>
              <a:buChar char="•"/>
            </a:pPr>
            <a:endParaRPr lang="en-US" sz="1400" dirty="0">
              <a:solidFill>
                <a:schemeClr val="tx1">
                  <a:alpha val="80000"/>
                </a:schemeClr>
              </a:solidFill>
              <a:effectLst/>
            </a:endParaRPr>
          </a:p>
          <a:p>
            <a:pPr marL="0" marR="0" indent="-228600">
              <a:lnSpc>
                <a:spcPct val="90000"/>
              </a:lnSpc>
              <a:spcBef>
                <a:spcPts val="0"/>
              </a:spcBef>
              <a:spcAft>
                <a:spcPts val="600"/>
              </a:spcAft>
              <a:buFont typeface="Arial" panose="020B0604020202020204" pitchFamily="34" charset="0"/>
              <a:buChar char="•"/>
            </a:pPr>
            <a:r>
              <a:rPr lang="en-US" sz="1400" dirty="0">
                <a:solidFill>
                  <a:schemeClr val="tx1">
                    <a:alpha val="80000"/>
                  </a:schemeClr>
                </a:solidFill>
                <a:effectLst/>
              </a:rPr>
              <a:t>El Coronavirus ha </a:t>
            </a:r>
            <a:r>
              <a:rPr lang="en-US" sz="1400" dirty="0" err="1">
                <a:solidFill>
                  <a:schemeClr val="tx1">
                    <a:alpha val="80000"/>
                  </a:schemeClr>
                </a:solidFill>
                <a:effectLst/>
              </a:rPr>
              <a:t>venido</a:t>
            </a:r>
            <a:r>
              <a:rPr lang="en-US" sz="1400" dirty="0">
                <a:solidFill>
                  <a:schemeClr val="tx1">
                    <a:alpha val="80000"/>
                  </a:schemeClr>
                </a:solidFill>
                <a:effectLst/>
              </a:rPr>
              <a:t> a </a:t>
            </a:r>
            <a:r>
              <a:rPr lang="en-US" sz="1400" dirty="0" err="1">
                <a:solidFill>
                  <a:schemeClr val="tx1">
                    <a:alpha val="80000"/>
                  </a:schemeClr>
                </a:solidFill>
                <a:effectLst/>
              </a:rPr>
              <a:t>desmoronar</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modo de </a:t>
            </a:r>
            <a:r>
              <a:rPr lang="en-US" sz="1400" dirty="0" err="1">
                <a:solidFill>
                  <a:schemeClr val="tx1">
                    <a:alpha val="80000"/>
                  </a:schemeClr>
                </a:solidFill>
                <a:effectLst/>
              </a:rPr>
              <a:t>vida</a:t>
            </a:r>
            <a:r>
              <a:rPr lang="en-US" sz="1400" dirty="0">
                <a:solidFill>
                  <a:schemeClr val="tx1">
                    <a:alpha val="80000"/>
                  </a:schemeClr>
                </a:solidFill>
                <a:effectLst/>
              </a:rPr>
              <a:t> de miles de </a:t>
            </a:r>
            <a:r>
              <a:rPr lang="en-US" sz="1400" dirty="0" err="1">
                <a:solidFill>
                  <a:schemeClr val="tx1">
                    <a:alpha val="80000"/>
                  </a:schemeClr>
                </a:solidFill>
                <a:effectLst/>
              </a:rPr>
              <a:t>millones</a:t>
            </a:r>
            <a:r>
              <a:rPr lang="en-US" sz="1400" dirty="0">
                <a:solidFill>
                  <a:schemeClr val="tx1">
                    <a:alpha val="80000"/>
                  </a:schemeClr>
                </a:solidFill>
                <a:effectLst/>
              </a:rPr>
              <a:t> de </a:t>
            </a:r>
            <a:r>
              <a:rPr lang="en-US" sz="1400" dirty="0" err="1">
                <a:solidFill>
                  <a:schemeClr val="tx1">
                    <a:alpha val="80000"/>
                  </a:schemeClr>
                </a:solidFill>
                <a:effectLst/>
              </a:rPr>
              <a:t>individuos</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planeta</a:t>
            </a:r>
            <a:r>
              <a:rPr lang="en-US" sz="1400" dirty="0">
                <a:solidFill>
                  <a:schemeClr val="tx1">
                    <a:alpha val="80000"/>
                  </a:schemeClr>
                </a:solidFill>
                <a:effectLst/>
              </a:rPr>
              <a:t>; y </a:t>
            </a:r>
            <a:r>
              <a:rPr lang="en-US" sz="1400" dirty="0" err="1">
                <a:solidFill>
                  <a:schemeClr val="tx1">
                    <a:alpha val="80000"/>
                  </a:schemeClr>
                </a:solidFill>
                <a:effectLst/>
              </a:rPr>
              <a:t>evidentemente</a:t>
            </a:r>
            <a:r>
              <a:rPr lang="en-US" sz="1400" dirty="0">
                <a:solidFill>
                  <a:schemeClr val="tx1">
                    <a:alpha val="80000"/>
                  </a:schemeClr>
                </a:solidFill>
                <a:effectLst/>
              </a:rPr>
              <a:t>, no hay que </a:t>
            </a:r>
            <a:r>
              <a:rPr lang="en-US" sz="1400" dirty="0" err="1">
                <a:solidFill>
                  <a:schemeClr val="tx1">
                    <a:alpha val="80000"/>
                  </a:schemeClr>
                </a:solidFill>
                <a:effectLst/>
              </a:rPr>
              <a:t>considerar</a:t>
            </a:r>
            <a:r>
              <a:rPr lang="en-US" sz="1400" dirty="0">
                <a:solidFill>
                  <a:schemeClr val="tx1">
                    <a:alpha val="80000"/>
                  </a:schemeClr>
                </a:solidFill>
                <a:effectLst/>
              </a:rPr>
              <a:t> </a:t>
            </a:r>
            <a:r>
              <a:rPr lang="en-US" sz="1400" dirty="0" err="1">
                <a:solidFill>
                  <a:schemeClr val="tx1">
                    <a:alpha val="80000"/>
                  </a:schemeClr>
                </a:solidFill>
                <a:effectLst/>
              </a:rPr>
              <a:t>sólo</a:t>
            </a:r>
            <a:r>
              <a:rPr lang="en-US" sz="1400" dirty="0">
                <a:solidFill>
                  <a:schemeClr val="tx1">
                    <a:alpha val="80000"/>
                  </a:schemeClr>
                </a:solidFill>
                <a:effectLst/>
              </a:rPr>
              <a:t> a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contaminados</a:t>
            </a:r>
            <a:r>
              <a:rPr lang="en-US" sz="1400" dirty="0">
                <a:solidFill>
                  <a:schemeClr val="tx1">
                    <a:alpha val="80000"/>
                  </a:schemeClr>
                </a:solidFill>
                <a:effectLst/>
              </a:rPr>
              <a:t>, que se </a:t>
            </a:r>
            <a:r>
              <a:rPr lang="en-US" sz="1400" dirty="0" err="1">
                <a:solidFill>
                  <a:schemeClr val="tx1">
                    <a:alpha val="80000"/>
                  </a:schemeClr>
                </a:solidFill>
                <a:effectLst/>
              </a:rPr>
              <a:t>cuentan</a:t>
            </a:r>
            <a:r>
              <a:rPr lang="en-US" sz="1400" dirty="0">
                <a:solidFill>
                  <a:schemeClr val="tx1">
                    <a:alpha val="80000"/>
                  </a:schemeClr>
                </a:solidFill>
                <a:effectLst/>
              </a:rPr>
              <a:t> </a:t>
            </a:r>
            <a:r>
              <a:rPr lang="en-US" sz="1400" dirty="0" err="1">
                <a:solidFill>
                  <a:schemeClr val="tx1">
                    <a:alpha val="80000"/>
                  </a:schemeClr>
                </a:solidFill>
                <a:effectLst/>
              </a:rPr>
              <a:t>por</a:t>
            </a:r>
            <a:r>
              <a:rPr lang="en-US" sz="1400" dirty="0">
                <a:solidFill>
                  <a:schemeClr val="tx1">
                    <a:alpha val="80000"/>
                  </a:schemeClr>
                </a:solidFill>
                <a:effectLst/>
              </a:rPr>
              <a:t> </a:t>
            </a:r>
            <a:r>
              <a:rPr lang="en-US" sz="1400" dirty="0" err="1">
                <a:solidFill>
                  <a:schemeClr val="tx1">
                    <a:alpha val="80000"/>
                  </a:schemeClr>
                </a:solidFill>
                <a:effectLst/>
              </a:rPr>
              <a:t>millones</a:t>
            </a:r>
            <a:r>
              <a:rPr lang="en-US" sz="1400" dirty="0">
                <a:solidFill>
                  <a:schemeClr val="tx1">
                    <a:alpha val="80000"/>
                  </a:schemeClr>
                </a:solidFill>
                <a:effectLst/>
              </a:rPr>
              <a:t> a </a:t>
            </a:r>
            <a:r>
              <a:rPr lang="en-US" sz="1400" dirty="0" err="1">
                <a:solidFill>
                  <a:schemeClr val="tx1">
                    <a:alpha val="80000"/>
                  </a:schemeClr>
                </a:solidFill>
                <a:effectLst/>
              </a:rPr>
              <a:t>partir</a:t>
            </a:r>
            <a:r>
              <a:rPr lang="en-US" sz="1400" dirty="0">
                <a:solidFill>
                  <a:schemeClr val="tx1">
                    <a:alpha val="80000"/>
                  </a:schemeClr>
                </a:solidFill>
                <a:effectLst/>
              </a:rPr>
              <a:t> de </a:t>
            </a:r>
            <a:r>
              <a:rPr lang="en-US" sz="1400" dirty="0" err="1">
                <a:solidFill>
                  <a:schemeClr val="tx1">
                    <a:alpha val="80000"/>
                  </a:schemeClr>
                </a:solidFill>
                <a:effectLst/>
              </a:rPr>
              <a:t>ahora</a:t>
            </a:r>
            <a:r>
              <a:rPr lang="en-US" sz="1400" dirty="0">
                <a:solidFill>
                  <a:schemeClr val="tx1">
                    <a:alpha val="80000"/>
                  </a:schemeClr>
                </a:solidFill>
                <a:effectLst/>
              </a:rPr>
              <a:t>; o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enorme</a:t>
            </a:r>
            <a:r>
              <a:rPr lang="en-US" sz="1400" dirty="0">
                <a:solidFill>
                  <a:schemeClr val="tx1">
                    <a:alpha val="80000"/>
                  </a:schemeClr>
                </a:solidFill>
                <a:effectLst/>
              </a:rPr>
              <a:t> </a:t>
            </a:r>
            <a:r>
              <a:rPr lang="en-US" sz="1400" dirty="0" err="1">
                <a:solidFill>
                  <a:schemeClr val="tx1">
                    <a:alpha val="80000"/>
                  </a:schemeClr>
                </a:solidFill>
                <a:effectLst/>
              </a:rPr>
              <a:t>número</a:t>
            </a:r>
            <a:r>
              <a:rPr lang="en-US" sz="1400" dirty="0">
                <a:solidFill>
                  <a:schemeClr val="tx1">
                    <a:alpha val="80000"/>
                  </a:schemeClr>
                </a:solidFill>
                <a:effectLst/>
              </a:rPr>
              <a:t> de </a:t>
            </a:r>
            <a:r>
              <a:rPr lang="en-US" sz="1400" dirty="0" err="1">
                <a:solidFill>
                  <a:schemeClr val="tx1">
                    <a:alpha val="80000"/>
                  </a:schemeClr>
                </a:solidFill>
                <a:effectLst/>
              </a:rPr>
              <a:t>muertos</a:t>
            </a:r>
            <a:r>
              <a:rPr lang="en-US" sz="1400" dirty="0">
                <a:solidFill>
                  <a:schemeClr val="tx1">
                    <a:alpha val="80000"/>
                  </a:schemeClr>
                </a:solidFill>
                <a:effectLst/>
              </a:rPr>
              <a:t>. Sino </a:t>
            </a:r>
            <a:r>
              <a:rPr lang="en-US" sz="1400" dirty="0" err="1">
                <a:solidFill>
                  <a:schemeClr val="tx1">
                    <a:alpha val="80000"/>
                  </a:schemeClr>
                </a:solidFill>
                <a:effectLst/>
              </a:rPr>
              <a:t>también</a:t>
            </a:r>
            <a:r>
              <a:rPr lang="en-US" sz="1400" dirty="0">
                <a:solidFill>
                  <a:schemeClr val="tx1">
                    <a:alpha val="80000"/>
                  </a:schemeClr>
                </a:solidFill>
                <a:effectLst/>
              </a:rPr>
              <a:t> la gran </a:t>
            </a:r>
            <a:r>
              <a:rPr lang="en-US" sz="1400" dirty="0" err="1">
                <a:solidFill>
                  <a:schemeClr val="tx1">
                    <a:alpha val="80000"/>
                  </a:schemeClr>
                </a:solidFill>
                <a:effectLst/>
              </a:rPr>
              <a:t>cantidad</a:t>
            </a:r>
            <a:r>
              <a:rPr lang="en-US" sz="1400" dirty="0">
                <a:solidFill>
                  <a:schemeClr val="tx1">
                    <a:alpha val="80000"/>
                  </a:schemeClr>
                </a:solidFill>
                <a:effectLst/>
              </a:rPr>
              <a:t> de </a:t>
            </a:r>
            <a:r>
              <a:rPr lang="en-US" sz="1400" dirty="0" err="1">
                <a:solidFill>
                  <a:schemeClr val="tx1">
                    <a:alpha val="80000"/>
                  </a:schemeClr>
                </a:solidFill>
                <a:effectLst/>
              </a:rPr>
              <a:t>familias</a:t>
            </a:r>
            <a:r>
              <a:rPr lang="en-US" sz="1400" dirty="0">
                <a:solidFill>
                  <a:schemeClr val="tx1">
                    <a:alpha val="80000"/>
                  </a:schemeClr>
                </a:solidFill>
                <a:effectLst/>
              </a:rPr>
              <a:t> que </a:t>
            </a:r>
            <a:r>
              <a:rPr lang="en-US" sz="1400" dirty="0" err="1">
                <a:solidFill>
                  <a:schemeClr val="tx1">
                    <a:alpha val="80000"/>
                  </a:schemeClr>
                </a:solidFill>
                <a:effectLst/>
              </a:rPr>
              <a:t>están</a:t>
            </a:r>
            <a:r>
              <a:rPr lang="en-US" sz="1400" dirty="0">
                <a:solidFill>
                  <a:schemeClr val="tx1">
                    <a:alpha val="80000"/>
                  </a:schemeClr>
                </a:solidFill>
                <a:effectLst/>
              </a:rPr>
              <a:t> </a:t>
            </a:r>
            <a:r>
              <a:rPr lang="en-US" sz="1400" dirty="0" err="1">
                <a:solidFill>
                  <a:schemeClr val="tx1">
                    <a:alpha val="80000"/>
                  </a:schemeClr>
                </a:solidFill>
                <a:effectLst/>
              </a:rPr>
              <a:t>viendo</a:t>
            </a:r>
            <a:r>
              <a:rPr lang="en-US" sz="1400" dirty="0">
                <a:solidFill>
                  <a:schemeClr val="tx1">
                    <a:alpha val="80000"/>
                  </a:schemeClr>
                </a:solidFill>
                <a:effectLst/>
              </a:rPr>
              <a:t> </a:t>
            </a:r>
            <a:r>
              <a:rPr lang="en-US" sz="1400" dirty="0" err="1">
                <a:solidFill>
                  <a:schemeClr val="tx1">
                    <a:alpha val="80000"/>
                  </a:schemeClr>
                </a:solidFill>
                <a:effectLst/>
              </a:rPr>
              <a:t>disminuir</a:t>
            </a:r>
            <a:r>
              <a:rPr lang="en-US" sz="1400" dirty="0">
                <a:solidFill>
                  <a:schemeClr val="tx1">
                    <a:alpha val="80000"/>
                  </a:schemeClr>
                </a:solidFill>
                <a:effectLst/>
              </a:rPr>
              <a:t> </a:t>
            </a:r>
            <a:r>
              <a:rPr lang="en-US" sz="1400" dirty="0" err="1">
                <a:solidFill>
                  <a:schemeClr val="tx1">
                    <a:alpha val="80000"/>
                  </a:schemeClr>
                </a:solidFill>
                <a:effectLst/>
              </a:rPr>
              <a:t>su</a:t>
            </a:r>
            <a:r>
              <a:rPr lang="en-US" sz="1400" dirty="0">
                <a:solidFill>
                  <a:schemeClr val="tx1">
                    <a:alpha val="80000"/>
                  </a:schemeClr>
                </a:solidFill>
                <a:effectLst/>
              </a:rPr>
              <a:t> </a:t>
            </a:r>
            <a:r>
              <a:rPr lang="en-US" sz="1400" dirty="0" err="1">
                <a:solidFill>
                  <a:schemeClr val="tx1">
                    <a:alpha val="80000"/>
                  </a:schemeClr>
                </a:solidFill>
                <a:effectLst/>
              </a:rPr>
              <a:t>salario</a:t>
            </a:r>
            <a:r>
              <a:rPr lang="en-US" sz="1400" dirty="0">
                <a:solidFill>
                  <a:schemeClr val="tx1">
                    <a:alpha val="80000"/>
                  </a:schemeClr>
                </a:solidFill>
                <a:effectLst/>
              </a:rPr>
              <a:t>, </a:t>
            </a:r>
            <a:r>
              <a:rPr lang="en-US" sz="1400" dirty="0" err="1">
                <a:solidFill>
                  <a:schemeClr val="tx1">
                    <a:alpha val="80000"/>
                  </a:schemeClr>
                </a:solidFill>
                <a:effectLst/>
              </a:rPr>
              <a:t>ya</a:t>
            </a:r>
            <a:r>
              <a:rPr lang="en-US" sz="1400" dirty="0">
                <a:solidFill>
                  <a:schemeClr val="tx1">
                    <a:alpha val="80000"/>
                  </a:schemeClr>
                </a:solidFill>
                <a:effectLst/>
              </a:rPr>
              <a:t> sea </a:t>
            </a:r>
            <a:r>
              <a:rPr lang="en-US" sz="1400" dirty="0" err="1">
                <a:solidFill>
                  <a:schemeClr val="tx1">
                    <a:alpha val="80000"/>
                  </a:schemeClr>
                </a:solidFill>
                <a:effectLst/>
              </a:rPr>
              <a:t>por</a:t>
            </a:r>
            <a:r>
              <a:rPr lang="en-US" sz="1400" dirty="0">
                <a:solidFill>
                  <a:schemeClr val="tx1">
                    <a:alpha val="80000"/>
                  </a:schemeClr>
                </a:solidFill>
                <a:effectLst/>
              </a:rPr>
              <a:t> la </a:t>
            </a:r>
            <a:r>
              <a:rPr lang="en-US" sz="1400" dirty="0" err="1">
                <a:solidFill>
                  <a:schemeClr val="tx1">
                    <a:alpha val="80000"/>
                  </a:schemeClr>
                </a:solidFill>
                <a:effectLst/>
              </a:rPr>
              <a:t>disminución</a:t>
            </a:r>
            <a:r>
              <a:rPr lang="en-US" sz="1400" dirty="0">
                <a:solidFill>
                  <a:schemeClr val="tx1">
                    <a:alpha val="80000"/>
                  </a:schemeClr>
                </a:solidFill>
                <a:effectLst/>
              </a:rPr>
              <a:t> de sus </a:t>
            </a:r>
            <a:r>
              <a:rPr lang="en-US" sz="1400" dirty="0" err="1">
                <a:solidFill>
                  <a:schemeClr val="tx1">
                    <a:alpha val="80000"/>
                  </a:schemeClr>
                </a:solidFill>
                <a:effectLst/>
              </a:rPr>
              <a:t>ejercicios</a:t>
            </a:r>
            <a:r>
              <a:rPr lang="en-US" sz="1400" dirty="0">
                <a:solidFill>
                  <a:schemeClr val="tx1">
                    <a:alpha val="80000"/>
                  </a:schemeClr>
                </a:solidFill>
                <a:effectLst/>
              </a:rPr>
              <a:t> </a:t>
            </a:r>
            <a:r>
              <a:rPr lang="en-US" sz="1400" dirty="0" err="1">
                <a:solidFill>
                  <a:schemeClr val="tx1">
                    <a:alpha val="80000"/>
                  </a:schemeClr>
                </a:solidFill>
                <a:effectLst/>
              </a:rPr>
              <a:t>financieros</a:t>
            </a:r>
            <a:r>
              <a:rPr lang="en-US" sz="1400" dirty="0">
                <a:solidFill>
                  <a:schemeClr val="tx1">
                    <a:alpha val="80000"/>
                  </a:schemeClr>
                </a:solidFill>
                <a:effectLst/>
              </a:rPr>
              <a:t>, o </a:t>
            </a:r>
            <a:r>
              <a:rPr lang="en-US" sz="1400" dirty="0" err="1">
                <a:solidFill>
                  <a:schemeClr val="tx1">
                    <a:alpha val="80000"/>
                  </a:schemeClr>
                </a:solidFill>
                <a:effectLst/>
              </a:rPr>
              <a:t>por</a:t>
            </a:r>
            <a:r>
              <a:rPr lang="en-US" sz="1400" dirty="0">
                <a:solidFill>
                  <a:schemeClr val="tx1">
                    <a:alpha val="80000"/>
                  </a:schemeClr>
                </a:solidFill>
                <a:effectLst/>
              </a:rPr>
              <a:t> la </a:t>
            </a:r>
            <a:r>
              <a:rPr lang="en-US" sz="1400" dirty="0" err="1">
                <a:solidFill>
                  <a:schemeClr val="tx1">
                    <a:alpha val="80000"/>
                  </a:schemeClr>
                </a:solidFill>
                <a:effectLst/>
              </a:rPr>
              <a:t>falta</a:t>
            </a:r>
            <a:r>
              <a:rPr lang="en-US" sz="1400" dirty="0">
                <a:solidFill>
                  <a:schemeClr val="tx1">
                    <a:alpha val="80000"/>
                  </a:schemeClr>
                </a:solidFill>
                <a:effectLst/>
              </a:rPr>
              <a:t> de </a:t>
            </a:r>
            <a:r>
              <a:rPr lang="en-US" sz="1400" dirty="0" err="1">
                <a:solidFill>
                  <a:schemeClr val="tx1">
                    <a:alpha val="80000"/>
                  </a:schemeClr>
                </a:solidFill>
                <a:effectLst/>
              </a:rPr>
              <a:t>empleo</a:t>
            </a:r>
            <a:r>
              <a:rPr lang="en-US" sz="1400" dirty="0">
                <a:solidFill>
                  <a:schemeClr val="tx1">
                    <a:alpha val="80000"/>
                  </a:schemeClr>
                </a:solidFill>
                <a:effectLst/>
              </a:rPr>
              <a:t> y la </a:t>
            </a:r>
            <a:r>
              <a:rPr lang="en-US" sz="1400" dirty="0" err="1">
                <a:solidFill>
                  <a:schemeClr val="tx1">
                    <a:alpha val="80000"/>
                  </a:schemeClr>
                </a:solidFill>
                <a:effectLst/>
              </a:rPr>
              <a:t>inconcebibilidad</a:t>
            </a:r>
            <a:r>
              <a:rPr lang="en-US" sz="1400" dirty="0">
                <a:solidFill>
                  <a:schemeClr val="tx1">
                    <a:alpha val="80000"/>
                  </a:schemeClr>
                </a:solidFill>
                <a:effectLst/>
              </a:rPr>
              <a:t> de </a:t>
            </a:r>
            <a:r>
              <a:rPr lang="en-US" sz="1400" dirty="0" err="1">
                <a:solidFill>
                  <a:schemeClr val="tx1">
                    <a:alpha val="80000"/>
                  </a:schemeClr>
                </a:solidFill>
                <a:effectLst/>
              </a:rPr>
              <a:t>encontrar</a:t>
            </a:r>
            <a:r>
              <a:rPr lang="en-US" sz="1400" dirty="0">
                <a:solidFill>
                  <a:schemeClr val="tx1">
                    <a:alpha val="80000"/>
                  </a:schemeClr>
                </a:solidFill>
                <a:effectLst/>
              </a:rPr>
              <a:t> </a:t>
            </a:r>
            <a:r>
              <a:rPr lang="en-US" sz="1400" dirty="0" err="1">
                <a:solidFill>
                  <a:schemeClr val="tx1">
                    <a:alpha val="80000"/>
                  </a:schemeClr>
                </a:solidFill>
                <a:effectLst/>
              </a:rPr>
              <a:t>otra</a:t>
            </a:r>
            <a:r>
              <a:rPr lang="en-US" sz="1400" dirty="0">
                <a:solidFill>
                  <a:schemeClr val="tx1">
                    <a:alpha val="80000"/>
                  </a:schemeClr>
                </a:solidFill>
                <a:effectLst/>
              </a:rPr>
              <a:t> </a:t>
            </a:r>
            <a:r>
              <a:rPr lang="en-US" sz="1400" dirty="0" err="1">
                <a:solidFill>
                  <a:schemeClr val="tx1">
                    <a:alpha val="80000"/>
                  </a:schemeClr>
                </a:solidFill>
                <a:effectLst/>
              </a:rPr>
              <a:t>línea</a:t>
            </a:r>
            <a:r>
              <a:rPr lang="en-US" sz="1400" dirty="0">
                <a:solidFill>
                  <a:schemeClr val="tx1">
                    <a:alpha val="80000"/>
                  </a:schemeClr>
                </a:solidFill>
                <a:effectLst/>
              </a:rPr>
              <a:t> de </a:t>
            </a:r>
            <a:r>
              <a:rPr lang="en-US" sz="1400" dirty="0" err="1">
                <a:solidFill>
                  <a:schemeClr val="tx1">
                    <a:alpha val="80000"/>
                  </a:schemeClr>
                </a:solidFill>
                <a:effectLst/>
              </a:rPr>
              <a:t>trabajo</a:t>
            </a:r>
            <a:r>
              <a:rPr lang="en-US" sz="1400" dirty="0">
                <a:solidFill>
                  <a:schemeClr val="tx1">
                    <a:alpha val="80000"/>
                  </a:schemeClr>
                </a:solidFill>
                <a:effectLst/>
              </a:rPr>
              <a:t> </a:t>
            </a:r>
            <a:r>
              <a:rPr lang="en-US" sz="1400" dirty="0" err="1">
                <a:solidFill>
                  <a:schemeClr val="tx1">
                    <a:alpha val="80000"/>
                  </a:schemeClr>
                </a:solidFill>
                <a:effectLst/>
              </a:rPr>
              <a:t>una</a:t>
            </a:r>
            <a:r>
              <a:rPr lang="en-US" sz="1400" dirty="0">
                <a:solidFill>
                  <a:schemeClr val="tx1">
                    <a:alpha val="80000"/>
                  </a:schemeClr>
                </a:solidFill>
                <a:effectLst/>
              </a:rPr>
              <a:t> </a:t>
            </a:r>
            <a:r>
              <a:rPr lang="en-US" sz="1400" dirty="0" err="1">
                <a:solidFill>
                  <a:schemeClr val="tx1">
                    <a:alpha val="80000"/>
                  </a:schemeClr>
                </a:solidFill>
                <a:effectLst/>
              </a:rPr>
              <a:t>puerta</a:t>
            </a:r>
            <a:r>
              <a:rPr lang="en-US" sz="1400" dirty="0">
                <a:solidFill>
                  <a:schemeClr val="tx1">
                    <a:alpha val="80000"/>
                  </a:schemeClr>
                </a:solidFill>
                <a:effectLst/>
              </a:rPr>
              <a:t> </a:t>
            </a:r>
            <a:r>
              <a:rPr lang="en-US" sz="1400" dirty="0" err="1">
                <a:solidFill>
                  <a:schemeClr val="tx1">
                    <a:alpha val="80000"/>
                  </a:schemeClr>
                </a:solidFill>
                <a:effectLst/>
              </a:rPr>
              <a:t>abierta</a:t>
            </a:r>
            <a:r>
              <a:rPr lang="en-US" sz="1400" dirty="0">
                <a:solidFill>
                  <a:schemeClr val="tx1">
                    <a:alpha val="80000"/>
                  </a:schemeClr>
                </a:solidFill>
                <a:effectLst/>
              </a:rPr>
              <a:t>.</a:t>
            </a:r>
          </a:p>
          <a:p>
            <a:pPr marL="0" marR="0" indent="-228600">
              <a:lnSpc>
                <a:spcPct val="90000"/>
              </a:lnSpc>
              <a:spcBef>
                <a:spcPts val="0"/>
              </a:spcBef>
              <a:spcAft>
                <a:spcPts val="600"/>
              </a:spcAft>
              <a:buFont typeface="Arial" panose="020B0604020202020204" pitchFamily="34" charset="0"/>
              <a:buChar char="•"/>
            </a:pPr>
            <a:endParaRPr lang="en-US" sz="1400" dirty="0">
              <a:solidFill>
                <a:schemeClr val="tx1">
                  <a:alpha val="80000"/>
                </a:schemeClr>
              </a:solidFill>
              <a:effectLst/>
            </a:endParaRPr>
          </a:p>
          <a:p>
            <a:pPr marL="0" marR="0" indent="-228600">
              <a:lnSpc>
                <a:spcPct val="90000"/>
              </a:lnSpc>
              <a:spcBef>
                <a:spcPts val="0"/>
              </a:spcBef>
              <a:spcAft>
                <a:spcPts val="600"/>
              </a:spcAft>
              <a:buFont typeface="Arial" panose="020B0604020202020204" pitchFamily="34" charset="0"/>
              <a:buChar char="•"/>
            </a:pPr>
            <a:r>
              <a:rPr lang="en-US" sz="1400" dirty="0" err="1">
                <a:solidFill>
                  <a:schemeClr val="tx1">
                    <a:alpha val="80000"/>
                  </a:schemeClr>
                </a:solidFill>
                <a:effectLst/>
              </a:rPr>
              <a:t>También</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punto de vista </a:t>
            </a:r>
            <a:r>
              <a:rPr lang="en-US" sz="1400" dirty="0" err="1">
                <a:solidFill>
                  <a:schemeClr val="tx1">
                    <a:alpha val="80000"/>
                  </a:schemeClr>
                </a:solidFill>
                <a:effectLst/>
              </a:rPr>
              <a:t>monetario</a:t>
            </a:r>
            <a:r>
              <a:rPr lang="en-US" sz="1400" dirty="0">
                <a:solidFill>
                  <a:schemeClr val="tx1">
                    <a:alpha val="80000"/>
                  </a:schemeClr>
                </a:solidFill>
                <a:effectLst/>
              </a:rPr>
              <a:t> no es </a:t>
            </a:r>
            <a:r>
              <a:rPr lang="en-US" sz="1400" dirty="0" err="1">
                <a:solidFill>
                  <a:schemeClr val="tx1">
                    <a:alpha val="80000"/>
                  </a:schemeClr>
                </a:solidFill>
                <a:effectLst/>
              </a:rPr>
              <a:t>muy</a:t>
            </a:r>
            <a:r>
              <a:rPr lang="en-US" sz="1400" dirty="0">
                <a:solidFill>
                  <a:schemeClr val="tx1">
                    <a:alpha val="80000"/>
                  </a:schemeClr>
                </a:solidFill>
                <a:effectLst/>
              </a:rPr>
              <a:t> </a:t>
            </a:r>
            <a:r>
              <a:rPr lang="en-US" sz="1400" dirty="0" err="1">
                <a:solidFill>
                  <a:schemeClr val="tx1">
                    <a:alpha val="80000"/>
                  </a:schemeClr>
                </a:solidFill>
                <a:effectLst/>
              </a:rPr>
              <a:t>alentador</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Banco Mundial ha </a:t>
            </a:r>
            <a:r>
              <a:rPr lang="en-US" sz="1400" dirty="0" err="1">
                <a:solidFill>
                  <a:schemeClr val="tx1">
                    <a:alpha val="80000"/>
                  </a:schemeClr>
                </a:solidFill>
                <a:effectLst/>
              </a:rPr>
              <a:t>vuelto</a:t>
            </a:r>
            <a:r>
              <a:rPr lang="en-US" sz="1400" dirty="0">
                <a:solidFill>
                  <a:schemeClr val="tx1">
                    <a:alpha val="80000"/>
                  </a:schemeClr>
                </a:solidFill>
                <a:effectLst/>
              </a:rPr>
              <a:t> a </a:t>
            </a:r>
            <a:r>
              <a:rPr lang="en-US" sz="1400" dirty="0" err="1">
                <a:solidFill>
                  <a:schemeClr val="tx1">
                    <a:alpha val="80000"/>
                  </a:schemeClr>
                </a:solidFill>
                <a:effectLst/>
              </a:rPr>
              <a:t>evaluar</a:t>
            </a:r>
            <a:r>
              <a:rPr lang="en-US" sz="1400" dirty="0">
                <a:solidFill>
                  <a:schemeClr val="tx1">
                    <a:alpha val="80000"/>
                  </a:schemeClr>
                </a:solidFill>
                <a:effectLst/>
              </a:rPr>
              <a:t>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efectos</a:t>
            </a:r>
            <a:r>
              <a:rPr lang="en-US" sz="1400" dirty="0">
                <a:solidFill>
                  <a:schemeClr val="tx1">
                    <a:alpha val="80000"/>
                  </a:schemeClr>
                </a:solidFill>
                <a:effectLst/>
              </a:rPr>
              <a:t> </a:t>
            </a:r>
            <a:r>
              <a:rPr lang="en-US" sz="1400" dirty="0" err="1">
                <a:solidFill>
                  <a:schemeClr val="tx1">
                    <a:alpha val="80000"/>
                  </a:schemeClr>
                </a:solidFill>
                <a:effectLst/>
              </a:rPr>
              <a:t>financieros</a:t>
            </a:r>
            <a:r>
              <a:rPr lang="en-US" sz="1400" dirty="0">
                <a:solidFill>
                  <a:schemeClr val="tx1">
                    <a:alpha val="80000"/>
                  </a:schemeClr>
                </a:solidFill>
                <a:effectLst/>
              </a:rPr>
              <a:t> de la </a:t>
            </a:r>
            <a:r>
              <a:rPr lang="en-US" sz="1400" dirty="0" err="1">
                <a:solidFill>
                  <a:schemeClr val="tx1">
                    <a:alpha val="80000"/>
                  </a:schemeClr>
                </a:solidFill>
                <a:effectLst/>
              </a:rPr>
              <a:t>pandemia</a:t>
            </a:r>
            <a:r>
              <a:rPr lang="en-US" sz="1400" dirty="0">
                <a:solidFill>
                  <a:schemeClr val="tx1">
                    <a:alpha val="80000"/>
                  </a:schemeClr>
                </a:solidFill>
                <a:effectLst/>
              </a:rPr>
              <a:t>; y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resultados</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particular para </a:t>
            </a:r>
            <a:r>
              <a:rPr lang="en-US" sz="1400" dirty="0" err="1">
                <a:solidFill>
                  <a:schemeClr val="tx1">
                    <a:alpha val="80000"/>
                  </a:schemeClr>
                </a:solidFill>
                <a:effectLst/>
              </a:rPr>
              <a:t>nuestro</a:t>
            </a:r>
            <a:r>
              <a:rPr lang="en-US" sz="1400" dirty="0">
                <a:solidFill>
                  <a:schemeClr val="tx1">
                    <a:alpha val="80000"/>
                  </a:schemeClr>
                </a:solidFill>
                <a:effectLst/>
              </a:rPr>
              <a:t> </a:t>
            </a:r>
            <a:r>
              <a:rPr lang="en-US" sz="1400" dirty="0" err="1">
                <a:solidFill>
                  <a:schemeClr val="tx1">
                    <a:alpha val="80000"/>
                  </a:schemeClr>
                </a:solidFill>
                <a:effectLst/>
              </a:rPr>
              <a:t>distrito</a:t>
            </a:r>
            <a:r>
              <a:rPr lang="en-US" sz="1400" dirty="0">
                <a:solidFill>
                  <a:schemeClr val="tx1">
                    <a:alpha val="80000"/>
                  </a:schemeClr>
                </a:solidFill>
                <a:effectLst/>
              </a:rPr>
              <a:t>, no son </a:t>
            </a:r>
            <a:r>
              <a:rPr lang="en-US" sz="1400" dirty="0" err="1">
                <a:solidFill>
                  <a:schemeClr val="tx1">
                    <a:alpha val="80000"/>
                  </a:schemeClr>
                </a:solidFill>
                <a:effectLst/>
              </a:rPr>
              <a:t>esperanzadores</a:t>
            </a:r>
            <a:r>
              <a:rPr lang="en-US" sz="1400" dirty="0">
                <a:solidFill>
                  <a:schemeClr val="tx1">
                    <a:alpha val="80000"/>
                  </a:schemeClr>
                </a:solidFill>
                <a:effectLst/>
              </a:rPr>
              <a:t>, </a:t>
            </a:r>
            <a:r>
              <a:rPr lang="en-US" sz="1400" dirty="0" err="1">
                <a:solidFill>
                  <a:schemeClr val="tx1">
                    <a:alpha val="80000"/>
                  </a:schemeClr>
                </a:solidFill>
                <a:effectLst/>
              </a:rPr>
              <a:t>ya</a:t>
            </a:r>
            <a:r>
              <a:rPr lang="en-US" sz="1400" dirty="0">
                <a:solidFill>
                  <a:schemeClr val="tx1">
                    <a:alpha val="80000"/>
                  </a:schemeClr>
                </a:solidFill>
                <a:effectLst/>
              </a:rPr>
              <a:t> que se </a:t>
            </a:r>
            <a:r>
              <a:rPr lang="en-US" sz="1400" dirty="0" err="1">
                <a:solidFill>
                  <a:schemeClr val="tx1">
                    <a:alpha val="80000"/>
                  </a:schemeClr>
                </a:solidFill>
                <a:effectLst/>
              </a:rPr>
              <a:t>estima</a:t>
            </a:r>
            <a:r>
              <a:rPr lang="en-US" sz="1400" dirty="0">
                <a:solidFill>
                  <a:schemeClr val="tx1">
                    <a:alpha val="80000"/>
                  </a:schemeClr>
                </a:solidFill>
                <a:effectLst/>
              </a:rPr>
              <a:t> que la </a:t>
            </a:r>
            <a:r>
              <a:rPr lang="en-US" sz="1400" dirty="0" err="1">
                <a:solidFill>
                  <a:schemeClr val="tx1">
                    <a:alpha val="80000"/>
                  </a:schemeClr>
                </a:solidFill>
                <a:effectLst/>
              </a:rPr>
              <a:t>tasa</a:t>
            </a:r>
            <a:r>
              <a:rPr lang="en-US" sz="1400" dirty="0">
                <a:solidFill>
                  <a:schemeClr val="tx1">
                    <a:alpha val="80000"/>
                  </a:schemeClr>
                </a:solidFill>
                <a:effectLst/>
              </a:rPr>
              <a:t> de </a:t>
            </a:r>
            <a:r>
              <a:rPr lang="en-US" sz="1400" dirty="0" err="1">
                <a:solidFill>
                  <a:schemeClr val="tx1">
                    <a:alpha val="80000"/>
                  </a:schemeClr>
                </a:solidFill>
                <a:effectLst/>
              </a:rPr>
              <a:t>desempleo</a:t>
            </a:r>
            <a:r>
              <a:rPr lang="en-US" sz="1400" dirty="0">
                <a:solidFill>
                  <a:schemeClr val="tx1">
                    <a:alpha val="80000"/>
                  </a:schemeClr>
                </a:solidFill>
                <a:effectLst/>
              </a:rPr>
              <a:t> actual es del 8.37%, </a:t>
            </a:r>
            <a:r>
              <a:rPr lang="en-US" sz="1400" dirty="0" err="1">
                <a:solidFill>
                  <a:schemeClr val="tx1">
                    <a:alpha val="80000"/>
                  </a:schemeClr>
                </a:solidFill>
                <a:effectLst/>
              </a:rPr>
              <a:t>una</a:t>
            </a:r>
            <a:r>
              <a:rPr lang="en-US" sz="1400" dirty="0">
                <a:solidFill>
                  <a:schemeClr val="tx1">
                    <a:alpha val="80000"/>
                  </a:schemeClr>
                </a:solidFill>
                <a:effectLst/>
              </a:rPr>
              <a:t> </a:t>
            </a:r>
            <a:r>
              <a:rPr lang="en-US" sz="1400" dirty="0" err="1">
                <a:solidFill>
                  <a:schemeClr val="tx1">
                    <a:alpha val="80000"/>
                  </a:schemeClr>
                </a:solidFill>
                <a:effectLst/>
              </a:rPr>
              <a:t>clara</a:t>
            </a:r>
            <a:r>
              <a:rPr lang="en-US" sz="1400" dirty="0">
                <a:solidFill>
                  <a:schemeClr val="tx1">
                    <a:alpha val="80000"/>
                  </a:schemeClr>
                </a:solidFill>
                <a:effectLst/>
              </a:rPr>
              <a:t> </a:t>
            </a:r>
            <a:r>
              <a:rPr lang="en-US" sz="1400" dirty="0" err="1">
                <a:solidFill>
                  <a:schemeClr val="tx1">
                    <a:alpha val="80000"/>
                  </a:schemeClr>
                </a:solidFill>
                <a:effectLst/>
              </a:rPr>
              <a:t>diferencia</a:t>
            </a:r>
            <a:r>
              <a:rPr lang="en-US" sz="1400" dirty="0">
                <a:solidFill>
                  <a:schemeClr val="tx1">
                    <a:alpha val="80000"/>
                  </a:schemeClr>
                </a:solidFill>
                <a:effectLst/>
              </a:rPr>
              <a:t> a lo que </a:t>
            </a:r>
            <a:r>
              <a:rPr lang="en-US" sz="1400" dirty="0" err="1">
                <a:solidFill>
                  <a:schemeClr val="tx1">
                    <a:alpha val="80000"/>
                  </a:schemeClr>
                </a:solidFill>
                <a:effectLst/>
              </a:rPr>
              <a:t>categorizamos</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2019 antes de </a:t>
            </a:r>
            <a:r>
              <a:rPr lang="en-US" sz="1400" dirty="0" err="1">
                <a:solidFill>
                  <a:schemeClr val="tx1">
                    <a:alpha val="80000"/>
                  </a:schemeClr>
                </a:solidFill>
                <a:effectLst/>
              </a:rPr>
              <a:t>iniciar</a:t>
            </a:r>
            <a:r>
              <a:rPr lang="en-US" sz="1400" dirty="0">
                <a:solidFill>
                  <a:schemeClr val="tx1">
                    <a:alpha val="80000"/>
                  </a:schemeClr>
                </a:solidFill>
                <a:effectLst/>
              </a:rPr>
              <a:t> la </a:t>
            </a:r>
            <a:r>
              <a:rPr lang="en-US" sz="1400" dirty="0" err="1">
                <a:solidFill>
                  <a:schemeClr val="tx1">
                    <a:alpha val="80000"/>
                  </a:schemeClr>
                </a:solidFill>
                <a:effectLst/>
              </a:rPr>
              <a:t>pandemia</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ese </a:t>
            </a:r>
            <a:r>
              <a:rPr lang="en-US" sz="1400" dirty="0" err="1">
                <a:solidFill>
                  <a:schemeClr val="tx1">
                    <a:alpha val="80000"/>
                  </a:schemeClr>
                </a:solidFill>
                <a:effectLst/>
              </a:rPr>
              <a:t>entonces</a:t>
            </a:r>
            <a:r>
              <a:rPr lang="en-US" sz="1400" dirty="0">
                <a:solidFill>
                  <a:schemeClr val="tx1">
                    <a:alpha val="80000"/>
                  </a:schemeClr>
                </a:solidFill>
                <a:effectLst/>
              </a:rPr>
              <a:t> </a:t>
            </a:r>
            <a:r>
              <a:rPr lang="en-US" sz="1400" dirty="0" err="1">
                <a:solidFill>
                  <a:schemeClr val="tx1">
                    <a:alpha val="80000"/>
                  </a:schemeClr>
                </a:solidFill>
                <a:effectLst/>
              </a:rPr>
              <a:t>contábamos</a:t>
            </a:r>
            <a:r>
              <a:rPr lang="en-US" sz="1400" dirty="0">
                <a:solidFill>
                  <a:schemeClr val="tx1">
                    <a:alpha val="80000"/>
                  </a:schemeClr>
                </a:solidFill>
                <a:effectLst/>
              </a:rPr>
              <a:t> con </a:t>
            </a:r>
            <a:r>
              <a:rPr lang="en-US" sz="1400" dirty="0" err="1">
                <a:solidFill>
                  <a:schemeClr val="tx1">
                    <a:alpha val="80000"/>
                  </a:schemeClr>
                </a:solidFill>
                <a:effectLst/>
              </a:rPr>
              <a:t>el</a:t>
            </a:r>
            <a:r>
              <a:rPr lang="en-US" sz="1400" dirty="0">
                <a:solidFill>
                  <a:schemeClr val="tx1">
                    <a:alpha val="80000"/>
                  </a:schemeClr>
                </a:solidFill>
                <a:effectLst/>
              </a:rPr>
              <a:t> 5.89%, lo que </a:t>
            </a:r>
            <a:r>
              <a:rPr lang="en-US" sz="1400" dirty="0" err="1">
                <a:solidFill>
                  <a:schemeClr val="tx1">
                    <a:alpha val="80000"/>
                  </a:schemeClr>
                </a:solidFill>
                <a:effectLst/>
              </a:rPr>
              <a:t>nos</a:t>
            </a:r>
            <a:r>
              <a:rPr lang="en-US" sz="1400" dirty="0">
                <a:solidFill>
                  <a:schemeClr val="tx1">
                    <a:alpha val="80000"/>
                  </a:schemeClr>
                </a:solidFill>
                <a:effectLst/>
              </a:rPr>
              <a:t> dice que la </a:t>
            </a:r>
            <a:r>
              <a:rPr lang="en-US" sz="1400" dirty="0" err="1">
                <a:solidFill>
                  <a:schemeClr val="tx1">
                    <a:alpha val="80000"/>
                  </a:schemeClr>
                </a:solidFill>
                <a:effectLst/>
              </a:rPr>
              <a:t>tasa</a:t>
            </a:r>
            <a:r>
              <a:rPr lang="en-US" sz="1400" dirty="0">
                <a:solidFill>
                  <a:schemeClr val="tx1">
                    <a:alpha val="80000"/>
                  </a:schemeClr>
                </a:solidFill>
                <a:effectLst/>
              </a:rPr>
              <a:t> de </a:t>
            </a:r>
            <a:r>
              <a:rPr lang="en-US" sz="1400" dirty="0" err="1">
                <a:solidFill>
                  <a:schemeClr val="tx1">
                    <a:alpha val="80000"/>
                  </a:schemeClr>
                </a:solidFill>
                <a:effectLst/>
              </a:rPr>
              <a:t>desempleo</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a:t>
            </a:r>
            <a:r>
              <a:rPr lang="en-US" sz="1400" dirty="0" err="1">
                <a:solidFill>
                  <a:schemeClr val="tx1">
                    <a:alpha val="80000"/>
                  </a:schemeClr>
                </a:solidFill>
                <a:effectLst/>
              </a:rPr>
              <a:t>nuestro</a:t>
            </a:r>
            <a:r>
              <a:rPr lang="en-US" sz="1400" dirty="0">
                <a:solidFill>
                  <a:schemeClr val="tx1">
                    <a:alpha val="80000"/>
                  </a:schemeClr>
                </a:solidFill>
                <a:effectLst/>
              </a:rPr>
              <a:t> </a:t>
            </a:r>
            <a:r>
              <a:rPr lang="en-US" sz="1400" dirty="0" err="1">
                <a:solidFill>
                  <a:schemeClr val="tx1">
                    <a:alpha val="80000"/>
                  </a:schemeClr>
                </a:solidFill>
                <a:effectLst/>
              </a:rPr>
              <a:t>país</a:t>
            </a:r>
            <a:r>
              <a:rPr lang="en-US" sz="1400" dirty="0">
                <a:solidFill>
                  <a:schemeClr val="tx1">
                    <a:alpha val="80000"/>
                  </a:schemeClr>
                </a:solidFill>
                <a:effectLst/>
              </a:rPr>
              <a:t> se </a:t>
            </a:r>
            <a:r>
              <a:rPr lang="en-US" sz="1400" dirty="0" err="1">
                <a:solidFill>
                  <a:schemeClr val="tx1">
                    <a:alpha val="80000"/>
                  </a:schemeClr>
                </a:solidFill>
                <a:effectLst/>
              </a:rPr>
              <a:t>elevó</a:t>
            </a:r>
            <a:r>
              <a:rPr lang="en-US" sz="1400" dirty="0">
                <a:solidFill>
                  <a:schemeClr val="tx1">
                    <a:alpha val="80000"/>
                  </a:schemeClr>
                </a:solidFill>
                <a:effectLst/>
              </a:rPr>
              <a:t> un 2.48%, </a:t>
            </a:r>
            <a:r>
              <a:rPr lang="en-US" sz="1400" dirty="0" err="1">
                <a:solidFill>
                  <a:schemeClr val="tx1">
                    <a:alpha val="80000"/>
                  </a:schemeClr>
                </a:solidFill>
                <a:effectLst/>
              </a:rPr>
              <a:t>esta</a:t>
            </a:r>
            <a:r>
              <a:rPr lang="en-US" sz="1400" dirty="0">
                <a:solidFill>
                  <a:schemeClr val="tx1">
                    <a:alpha val="80000"/>
                  </a:schemeClr>
                </a:solidFill>
                <a:effectLst/>
              </a:rPr>
              <a:t> </a:t>
            </a:r>
            <a:r>
              <a:rPr lang="en-US" sz="1400" dirty="0" err="1">
                <a:solidFill>
                  <a:schemeClr val="tx1">
                    <a:alpha val="80000"/>
                  </a:schemeClr>
                </a:solidFill>
                <a:effectLst/>
              </a:rPr>
              <a:t>desintegración</a:t>
            </a:r>
            <a:r>
              <a:rPr lang="en-US" sz="1400" dirty="0">
                <a:solidFill>
                  <a:schemeClr val="tx1">
                    <a:alpha val="80000"/>
                  </a:schemeClr>
                </a:solidFill>
                <a:effectLst/>
              </a:rPr>
              <a:t> del </a:t>
            </a:r>
            <a:r>
              <a:rPr lang="en-US" sz="1400" dirty="0" err="1">
                <a:solidFill>
                  <a:schemeClr val="tx1">
                    <a:alpha val="80000"/>
                  </a:schemeClr>
                </a:solidFill>
                <a:effectLst/>
              </a:rPr>
              <a:t>movimiento</a:t>
            </a:r>
            <a:r>
              <a:rPr lang="en-US" sz="1400" dirty="0">
                <a:solidFill>
                  <a:schemeClr val="tx1">
                    <a:alpha val="80000"/>
                  </a:schemeClr>
                </a:solidFill>
                <a:effectLst/>
              </a:rPr>
              <a:t> </a:t>
            </a:r>
            <a:r>
              <a:rPr lang="en-US" sz="1400" dirty="0" err="1">
                <a:solidFill>
                  <a:schemeClr val="tx1">
                    <a:alpha val="80000"/>
                  </a:schemeClr>
                </a:solidFill>
                <a:effectLst/>
              </a:rPr>
              <a:t>monetario</a:t>
            </a:r>
            <a:r>
              <a:rPr lang="en-US" sz="1400" dirty="0">
                <a:solidFill>
                  <a:schemeClr val="tx1">
                    <a:alpha val="80000"/>
                  </a:schemeClr>
                </a:solidFill>
                <a:effectLst/>
              </a:rPr>
              <a:t> </a:t>
            </a:r>
            <a:r>
              <a:rPr lang="en-US" sz="1400" dirty="0" err="1">
                <a:solidFill>
                  <a:schemeClr val="tx1">
                    <a:alpha val="80000"/>
                  </a:schemeClr>
                </a:solidFill>
                <a:effectLst/>
              </a:rPr>
              <a:t>afecta</a:t>
            </a:r>
            <a:r>
              <a:rPr lang="en-US" sz="1400" dirty="0">
                <a:solidFill>
                  <a:schemeClr val="tx1">
                    <a:alpha val="80000"/>
                  </a:schemeClr>
                </a:solidFill>
                <a:effectLst/>
              </a:rPr>
              <a:t> </a:t>
            </a:r>
            <a:r>
              <a:rPr lang="en-US" sz="1400" dirty="0" err="1">
                <a:solidFill>
                  <a:schemeClr val="tx1">
                    <a:alpha val="80000"/>
                  </a:schemeClr>
                </a:solidFill>
                <a:effectLst/>
              </a:rPr>
              <a:t>directamente</a:t>
            </a:r>
            <a:r>
              <a:rPr lang="en-US" sz="1400" dirty="0">
                <a:solidFill>
                  <a:schemeClr val="tx1">
                    <a:alpha val="80000"/>
                  </a:schemeClr>
                </a:solidFill>
                <a:effectLst/>
              </a:rPr>
              <a:t> a las </a:t>
            </a:r>
            <a:r>
              <a:rPr lang="en-US" sz="1400" dirty="0" err="1">
                <a:solidFill>
                  <a:schemeClr val="tx1">
                    <a:alpha val="80000"/>
                  </a:schemeClr>
                </a:solidFill>
                <a:effectLst/>
              </a:rPr>
              <a:t>condiciones</a:t>
            </a:r>
            <a:r>
              <a:rPr lang="en-US" sz="1400" dirty="0">
                <a:solidFill>
                  <a:schemeClr val="tx1">
                    <a:alpha val="80000"/>
                  </a:schemeClr>
                </a:solidFill>
                <a:effectLst/>
              </a:rPr>
              <a:t> </a:t>
            </a:r>
            <a:r>
              <a:rPr lang="en-US" sz="1400" dirty="0" err="1">
                <a:solidFill>
                  <a:schemeClr val="tx1">
                    <a:alpha val="80000"/>
                  </a:schemeClr>
                </a:solidFill>
                <a:effectLst/>
              </a:rPr>
              <a:t>empresariales</a:t>
            </a:r>
            <a:r>
              <a:rPr lang="en-US" sz="1400" dirty="0">
                <a:solidFill>
                  <a:schemeClr val="tx1">
                    <a:alpha val="80000"/>
                  </a:schemeClr>
                </a:solidFill>
                <a:effectLst/>
              </a:rPr>
              <a:t> de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individuos</a:t>
            </a:r>
            <a:r>
              <a:rPr lang="en-US" sz="1400" dirty="0">
                <a:solidFill>
                  <a:schemeClr val="tx1">
                    <a:alpha val="80000"/>
                  </a:schemeClr>
                </a:solidFill>
                <a:effectLst/>
              </a:rPr>
              <a:t>, </a:t>
            </a:r>
            <a:r>
              <a:rPr lang="en-US" sz="1400" dirty="0" err="1">
                <a:solidFill>
                  <a:schemeClr val="tx1">
                    <a:alpha val="80000"/>
                  </a:schemeClr>
                </a:solidFill>
                <a:effectLst/>
              </a:rPr>
              <a:t>disminuyendo</a:t>
            </a:r>
            <a:r>
              <a:rPr lang="en-US" sz="1400" dirty="0">
                <a:solidFill>
                  <a:schemeClr val="tx1">
                    <a:alpha val="80000"/>
                  </a:schemeClr>
                </a:solidFill>
                <a:effectLst/>
              </a:rPr>
              <a:t> las horas de </a:t>
            </a:r>
            <a:r>
              <a:rPr lang="en-US" sz="1400" dirty="0" err="1">
                <a:solidFill>
                  <a:schemeClr val="tx1">
                    <a:alpha val="80000"/>
                  </a:schemeClr>
                </a:solidFill>
                <a:effectLst/>
              </a:rPr>
              <a:t>trabajo</a:t>
            </a:r>
            <a:r>
              <a:rPr lang="en-US" sz="1400" dirty="0">
                <a:solidFill>
                  <a:schemeClr val="tx1">
                    <a:alpha val="80000"/>
                  </a:schemeClr>
                </a:solidFill>
                <a:effectLst/>
              </a:rPr>
              <a:t>, </a:t>
            </a:r>
            <a:r>
              <a:rPr lang="en-US" sz="1400" dirty="0" err="1">
                <a:solidFill>
                  <a:schemeClr val="tx1">
                    <a:alpha val="80000"/>
                  </a:schemeClr>
                </a:solidFill>
                <a:effectLst/>
              </a:rPr>
              <a:t>influyendo</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las </a:t>
            </a:r>
            <a:r>
              <a:rPr lang="en-US" sz="1400" dirty="0" err="1">
                <a:solidFill>
                  <a:schemeClr val="tx1">
                    <a:alpha val="80000"/>
                  </a:schemeClr>
                </a:solidFill>
                <a:effectLst/>
              </a:rPr>
              <a:t>circunstancias</a:t>
            </a:r>
            <a:r>
              <a:rPr lang="en-US" sz="1400" dirty="0">
                <a:solidFill>
                  <a:schemeClr val="tx1">
                    <a:alpha val="80000"/>
                  </a:schemeClr>
                </a:solidFill>
                <a:effectLst/>
              </a:rPr>
              <a:t> </a:t>
            </a:r>
            <a:r>
              <a:rPr lang="en-US" sz="1400" dirty="0" err="1">
                <a:solidFill>
                  <a:schemeClr val="tx1">
                    <a:alpha val="80000"/>
                  </a:schemeClr>
                </a:solidFill>
                <a:effectLst/>
              </a:rPr>
              <a:t>laborales</a:t>
            </a:r>
            <a:r>
              <a:rPr lang="en-US" sz="1400" dirty="0">
                <a:solidFill>
                  <a:schemeClr val="tx1">
                    <a:alpha val="80000"/>
                  </a:schemeClr>
                </a:solidFill>
                <a:effectLst/>
              </a:rPr>
              <a:t>, </a:t>
            </a:r>
            <a:r>
              <a:rPr lang="en-US" sz="1400" dirty="0" err="1">
                <a:solidFill>
                  <a:schemeClr val="tx1">
                    <a:alpha val="80000"/>
                  </a:schemeClr>
                </a:solidFill>
                <a:effectLst/>
              </a:rPr>
              <a:t>potenciando</a:t>
            </a:r>
            <a:r>
              <a:rPr lang="en-US" sz="1400" dirty="0">
                <a:solidFill>
                  <a:schemeClr val="tx1">
                    <a:alpha val="80000"/>
                  </a:schemeClr>
                </a:solidFill>
                <a:effectLst/>
              </a:rPr>
              <a:t>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negocios</a:t>
            </a:r>
            <a:r>
              <a:rPr lang="en-US" sz="1400" dirty="0">
                <a:solidFill>
                  <a:schemeClr val="tx1">
                    <a:alpha val="80000"/>
                  </a:schemeClr>
                </a:solidFill>
                <a:effectLst/>
              </a:rPr>
              <a:t> </a:t>
            </a:r>
            <a:r>
              <a:rPr lang="en-US" sz="1400" dirty="0" err="1">
                <a:solidFill>
                  <a:schemeClr val="tx1">
                    <a:alpha val="80000"/>
                  </a:schemeClr>
                </a:solidFill>
                <a:effectLst/>
              </a:rPr>
              <a:t>ocasionales</a:t>
            </a:r>
            <a:r>
              <a:rPr lang="en-US" sz="1400" dirty="0">
                <a:solidFill>
                  <a:schemeClr val="tx1">
                    <a:alpha val="80000"/>
                  </a:schemeClr>
                </a:solidFill>
                <a:effectLst/>
              </a:rPr>
              <a:t> o </a:t>
            </a:r>
            <a:r>
              <a:rPr lang="en-US" sz="1400" dirty="0" err="1">
                <a:solidFill>
                  <a:schemeClr val="tx1">
                    <a:alpha val="80000"/>
                  </a:schemeClr>
                </a:solidFill>
                <a:effectLst/>
              </a:rPr>
              <a:t>ampliando</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desempleo</a:t>
            </a:r>
            <a:r>
              <a:rPr lang="en-US" sz="1400" dirty="0">
                <a:solidFill>
                  <a:schemeClr val="tx1">
                    <a:alpha val="80000"/>
                  </a:schemeClr>
                </a:solidFill>
                <a:effectLst/>
              </a:rPr>
              <a:t>.</a:t>
            </a:r>
            <a:r>
              <a:rPr lang="en-US" sz="1400" baseline="30000" dirty="0">
                <a:solidFill>
                  <a:schemeClr val="tx1">
                    <a:alpha val="80000"/>
                  </a:schemeClr>
                </a:solidFill>
                <a:effectLst/>
              </a:rPr>
              <a:t>(Anexo 1)</a:t>
            </a:r>
            <a:endParaRPr lang="en-US" sz="1400" dirty="0">
              <a:solidFill>
                <a:schemeClr val="tx1">
                  <a:alpha val="80000"/>
                </a:schemeClr>
              </a:solidFill>
              <a:effectLst/>
            </a:endParaRPr>
          </a:p>
        </p:txBody>
      </p:sp>
    </p:spTree>
    <p:extLst>
      <p:ext uri="{BB962C8B-B14F-4D97-AF65-F5344CB8AC3E}">
        <p14:creationId xmlns:p14="http://schemas.microsoft.com/office/powerpoint/2010/main" val="24238540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4C2F0996-1AB3-445B-8113-C7A7E875D0D4}"/>
              </a:ext>
            </a:extLst>
          </p:cNvPr>
          <p:cNvSpPr>
            <a:spLocks noGrp="1"/>
          </p:cNvSpPr>
          <p:nvPr>
            <p:ph type="title"/>
          </p:nvPr>
        </p:nvSpPr>
        <p:spPr>
          <a:xfrm>
            <a:off x="4987956" y="348548"/>
            <a:ext cx="6140449" cy="1323439"/>
          </a:xfrm>
        </p:spPr>
        <p:txBody>
          <a:bodyPr vert="horz" lIns="91440" tIns="45720" rIns="91440" bIns="45720" rtlCol="0" anchor="t">
            <a:normAutofit/>
          </a:bodyPr>
          <a:lstStyle/>
          <a:p>
            <a:r>
              <a:rPr lang="en-US" sz="4000" b="1" dirty="0">
                <a:solidFill>
                  <a:schemeClr val="bg1"/>
                </a:solidFill>
                <a:effectLst/>
                <a:latin typeface="+mj-lt"/>
                <a:cs typeface="+mj-cs"/>
              </a:rPr>
              <a:t>1.3b </a:t>
            </a:r>
            <a:r>
              <a:rPr lang="en-US" sz="4000" b="1" dirty="0" err="1">
                <a:solidFill>
                  <a:schemeClr val="bg1"/>
                </a:solidFill>
                <a:effectLst/>
                <a:latin typeface="+mj-lt"/>
                <a:cs typeface="+mj-cs"/>
              </a:rPr>
              <a:t>Definición</a:t>
            </a:r>
            <a:r>
              <a:rPr lang="en-US" sz="4000" b="1" dirty="0">
                <a:solidFill>
                  <a:schemeClr val="bg1"/>
                </a:solidFill>
                <a:effectLst/>
                <a:latin typeface="+mj-lt"/>
                <a:cs typeface="+mj-cs"/>
              </a:rPr>
              <a:t> del </a:t>
            </a:r>
            <a:r>
              <a:rPr lang="en-US" sz="4000" b="1" dirty="0" err="1">
                <a:solidFill>
                  <a:schemeClr val="bg1"/>
                </a:solidFill>
                <a:effectLst/>
                <a:latin typeface="+mj-lt"/>
                <a:cs typeface="+mj-cs"/>
              </a:rPr>
              <a:t>Problema</a:t>
            </a:r>
            <a:endParaRPr lang="en-US" sz="4000" dirty="0">
              <a:solidFill>
                <a:schemeClr val="bg1"/>
              </a:solidFill>
              <a:latin typeface="+mj-lt"/>
              <a:cs typeface="+mj-cs"/>
            </a:endParaRPr>
          </a:p>
        </p:txBody>
      </p:sp>
      <p:pic>
        <p:nvPicPr>
          <p:cNvPr id="4098" name="Picture 2" descr="La formulación de un problema es más importante que su solución. |  Investigación de operaciones Univia">
            <a:extLst>
              <a:ext uri="{FF2B5EF4-FFF2-40B4-BE49-F238E27FC236}">
                <a16:creationId xmlns:a16="http://schemas.microsoft.com/office/drawing/2014/main" id="{EBBE085C-693E-4A62-81C8-010F73080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6" r="13168"/>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E1CA553-A495-4F79-804B-79C1E025E304}"/>
              </a:ext>
            </a:extLst>
          </p:cNvPr>
          <p:cNvSpPr txBox="1"/>
          <p:nvPr/>
        </p:nvSpPr>
        <p:spPr>
          <a:xfrm>
            <a:off x="5307406" y="1671987"/>
            <a:ext cx="6140449" cy="2682000"/>
          </a:xfrm>
          <a:prstGeom prst="rect">
            <a:avLst/>
          </a:prstGeom>
        </p:spPr>
        <p:txBody>
          <a:bodyPr vert="horz" lIns="91440" tIns="45720" rIns="91440" bIns="45720" rtlCol="0">
            <a:noAutofit/>
          </a:bodyPr>
          <a:lstStyle/>
          <a:p>
            <a:pPr>
              <a:lnSpc>
                <a:spcPct val="90000"/>
              </a:lnSpc>
            </a:pPr>
            <a:r>
              <a:rPr lang="en-US" sz="2000" b="1" dirty="0" err="1">
                <a:solidFill>
                  <a:schemeClr val="bg1">
                    <a:alpha val="80000"/>
                  </a:schemeClr>
                </a:solidFill>
                <a:effectLst/>
              </a:rPr>
              <a:t>Formulación</a:t>
            </a:r>
            <a:r>
              <a:rPr lang="en-US" sz="2000" b="1" dirty="0">
                <a:solidFill>
                  <a:schemeClr val="bg1">
                    <a:alpha val="80000"/>
                  </a:schemeClr>
                </a:solidFill>
                <a:effectLst/>
              </a:rPr>
              <a:t> del </a:t>
            </a:r>
            <a:r>
              <a:rPr lang="en-US" sz="2000" b="1" dirty="0" err="1">
                <a:solidFill>
                  <a:schemeClr val="bg1">
                    <a:alpha val="80000"/>
                  </a:schemeClr>
                </a:solidFill>
                <a:effectLst/>
              </a:rPr>
              <a:t>problema</a:t>
            </a:r>
            <a:r>
              <a:rPr lang="en-US" sz="2000" b="1" dirty="0">
                <a:solidFill>
                  <a:schemeClr val="bg1">
                    <a:alpha val="80000"/>
                  </a:schemeClr>
                </a:solidFill>
                <a:effectLst/>
              </a:rPr>
              <a:t>:</a:t>
            </a:r>
            <a:endParaRPr lang="en-US" sz="2000" dirty="0">
              <a:solidFill>
                <a:schemeClr val="bg1">
                  <a:alpha val="80000"/>
                </a:schemeClr>
              </a:solidFill>
              <a:effectLst/>
            </a:endParaRPr>
          </a:p>
          <a:p>
            <a:pPr marL="0" marR="0" indent="-228600">
              <a:lnSpc>
                <a:spcPct val="90000"/>
              </a:lnSpc>
              <a:spcBef>
                <a:spcPts val="0"/>
              </a:spcBef>
              <a:spcAft>
                <a:spcPts val="0"/>
              </a:spcAft>
              <a:buFont typeface="Arial" panose="020B0604020202020204" pitchFamily="34" charset="0"/>
              <a:buChar char="•"/>
            </a:pPr>
            <a:endParaRPr lang="en-US" sz="2000" dirty="0">
              <a:solidFill>
                <a:schemeClr val="bg1">
                  <a:alpha val="80000"/>
                </a:schemeClr>
              </a:solidFill>
              <a:effectLst/>
            </a:endParaRPr>
          </a:p>
          <a:p>
            <a:pPr marR="0">
              <a:lnSpc>
                <a:spcPct val="90000"/>
              </a:lnSpc>
              <a:spcBef>
                <a:spcPts val="0"/>
              </a:spcBef>
              <a:spcAft>
                <a:spcPts val="0"/>
              </a:spcAft>
            </a:pPr>
            <a:r>
              <a:rPr lang="en-US" sz="2000" dirty="0">
                <a:solidFill>
                  <a:schemeClr val="bg1">
                    <a:alpha val="80000"/>
                  </a:schemeClr>
                </a:solidFill>
                <a:effectLst/>
              </a:rPr>
              <a:t>¿Se </a:t>
            </a:r>
            <a:r>
              <a:rPr lang="en-US" sz="2000" dirty="0" err="1">
                <a:solidFill>
                  <a:schemeClr val="bg1">
                    <a:alpha val="80000"/>
                  </a:schemeClr>
                </a:solidFill>
                <a:effectLst/>
              </a:rPr>
              <a:t>vieron</a:t>
            </a:r>
            <a:r>
              <a:rPr lang="en-US" sz="2000" dirty="0">
                <a:solidFill>
                  <a:schemeClr val="bg1">
                    <a:alpha val="80000"/>
                  </a:schemeClr>
                </a:solidFill>
                <a:effectLst/>
              </a:rPr>
              <a:t> </a:t>
            </a:r>
            <a:r>
              <a:rPr lang="en-US" sz="2000" dirty="0" err="1">
                <a:solidFill>
                  <a:schemeClr val="bg1">
                    <a:alpha val="80000"/>
                  </a:schemeClr>
                </a:solidFill>
                <a:effectLst/>
              </a:rPr>
              <a:t>impulsados</a:t>
            </a:r>
            <a:r>
              <a:rPr lang="en-US" sz="2000" dirty="0">
                <a:solidFill>
                  <a:schemeClr val="bg1">
                    <a:alpha val="80000"/>
                  </a:schemeClr>
                </a:solidFill>
                <a:effectLst/>
              </a:rPr>
              <a:t>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Honduras </a:t>
            </a:r>
            <a:r>
              <a:rPr lang="en-US" sz="2000" dirty="0" err="1">
                <a:solidFill>
                  <a:schemeClr val="bg1">
                    <a:alpha val="80000"/>
                  </a:schemeClr>
                </a:solidFill>
                <a:effectLst/>
              </a:rPr>
              <a:t>durante</a:t>
            </a:r>
            <a:r>
              <a:rPr lang="en-US" sz="2000" dirty="0">
                <a:solidFill>
                  <a:schemeClr val="bg1">
                    <a:alpha val="80000"/>
                  </a:schemeClr>
                </a:solidFill>
                <a:effectLst/>
              </a:rPr>
              <a:t> la </a:t>
            </a:r>
            <a:r>
              <a:rPr lang="en-US" sz="2000" dirty="0" err="1">
                <a:solidFill>
                  <a:schemeClr val="bg1">
                    <a:alpha val="80000"/>
                  </a:schemeClr>
                </a:solidFill>
                <a:effectLst/>
              </a:rPr>
              <a:t>pandemia</a:t>
            </a:r>
            <a:r>
              <a:rPr lang="en-US" sz="2000" dirty="0">
                <a:solidFill>
                  <a:schemeClr val="bg1">
                    <a:alpha val="80000"/>
                  </a:schemeClr>
                </a:solidFill>
                <a:effectLst/>
              </a:rPr>
              <a:t> del COVID-19 </a:t>
            </a:r>
            <a:r>
              <a:rPr lang="en-US" sz="2000" dirty="0" err="1">
                <a:solidFill>
                  <a:schemeClr val="bg1">
                    <a:alpha val="80000"/>
                  </a:schemeClr>
                </a:solidFill>
                <a:effectLst/>
              </a:rPr>
              <a:t>debido</a:t>
            </a:r>
            <a:r>
              <a:rPr lang="en-US" sz="2000" dirty="0">
                <a:solidFill>
                  <a:schemeClr val="bg1">
                    <a:alpha val="80000"/>
                  </a:schemeClr>
                </a:solidFill>
                <a:effectLst/>
              </a:rPr>
              <a:t> al </a:t>
            </a:r>
            <a:r>
              <a:rPr lang="en-US" sz="2000" dirty="0" err="1">
                <a:solidFill>
                  <a:schemeClr val="bg1">
                    <a:alpha val="80000"/>
                  </a:schemeClr>
                </a:solidFill>
                <a:effectLst/>
              </a:rPr>
              <a:t>incremento</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a:t>
            </a:r>
            <a:r>
              <a:rPr lang="en-US" sz="2000" dirty="0" err="1">
                <a:solidFill>
                  <a:schemeClr val="bg1">
                    <a:alpha val="80000"/>
                  </a:schemeClr>
                </a:solidFill>
                <a:effectLst/>
              </a:rPr>
              <a:t>el</a:t>
            </a:r>
            <a:r>
              <a:rPr lang="en-US" sz="2000" dirty="0">
                <a:solidFill>
                  <a:schemeClr val="bg1">
                    <a:alpha val="80000"/>
                  </a:schemeClr>
                </a:solidFill>
                <a:effectLst/>
              </a:rPr>
              <a:t> </a:t>
            </a:r>
            <a:r>
              <a:rPr lang="en-US" sz="2000" dirty="0" err="1">
                <a:solidFill>
                  <a:schemeClr val="bg1">
                    <a:alpha val="80000"/>
                  </a:schemeClr>
                </a:solidFill>
                <a:effectLst/>
              </a:rPr>
              <a:t>desempleo</a:t>
            </a:r>
            <a:r>
              <a:rPr lang="en-US" sz="2000" dirty="0">
                <a:solidFill>
                  <a:schemeClr val="bg1">
                    <a:alpha val="80000"/>
                  </a:schemeClr>
                </a:solidFill>
                <a:effectLst/>
              </a:rPr>
              <a:t>? </a:t>
            </a:r>
          </a:p>
          <a:p>
            <a:pPr marL="0" marR="0" indent="-228600">
              <a:lnSpc>
                <a:spcPct val="90000"/>
              </a:lnSpc>
              <a:spcBef>
                <a:spcPts val="0"/>
              </a:spcBef>
              <a:spcAft>
                <a:spcPts val="600"/>
              </a:spcAft>
              <a:buFont typeface="Arial" panose="020B0604020202020204" pitchFamily="34" charset="0"/>
              <a:buChar char="•"/>
            </a:pPr>
            <a:endParaRPr lang="en-US" sz="2000" dirty="0">
              <a:solidFill>
                <a:schemeClr val="bg1">
                  <a:alpha val="80000"/>
                </a:schemeClr>
              </a:solidFill>
              <a:effectLst/>
            </a:endParaRPr>
          </a:p>
          <a:p>
            <a:pPr marR="0">
              <a:lnSpc>
                <a:spcPct val="90000"/>
              </a:lnSpc>
              <a:spcBef>
                <a:spcPts val="0"/>
              </a:spcBef>
              <a:spcAft>
                <a:spcPts val="0"/>
              </a:spcAft>
            </a:pPr>
            <a:r>
              <a:rPr lang="en-US" sz="2000" b="1" dirty="0" err="1">
                <a:solidFill>
                  <a:schemeClr val="bg1">
                    <a:alpha val="80000"/>
                  </a:schemeClr>
                </a:solidFill>
                <a:effectLst/>
              </a:rPr>
              <a:t>Preguntas</a:t>
            </a:r>
            <a:r>
              <a:rPr lang="en-US" sz="2000" b="1" dirty="0">
                <a:solidFill>
                  <a:schemeClr val="bg1">
                    <a:alpha val="80000"/>
                  </a:schemeClr>
                </a:solidFill>
                <a:effectLst/>
              </a:rPr>
              <a:t> de investigación:</a:t>
            </a:r>
            <a:br>
              <a:rPr lang="en-US" sz="2000" b="1" dirty="0">
                <a:solidFill>
                  <a:schemeClr val="bg1">
                    <a:alpha val="80000"/>
                  </a:schemeClr>
                </a:solidFill>
                <a:effectLst/>
              </a:rPr>
            </a:br>
            <a:endParaRPr lang="en-US" sz="2000" dirty="0">
              <a:solidFill>
                <a:schemeClr val="bg1">
                  <a:alpha val="80000"/>
                </a:schemeClr>
              </a:solidFill>
              <a:effectLst/>
            </a:endParaRPr>
          </a:p>
          <a:p>
            <a:pPr marL="342900" marR="0" lvl="0" indent="-228600">
              <a:lnSpc>
                <a:spcPct val="90000"/>
              </a:lnSpc>
              <a:spcBef>
                <a:spcPts val="0"/>
              </a:spcBef>
              <a:spcAft>
                <a:spcPts val="0"/>
              </a:spcAft>
              <a:buFont typeface="Arial" panose="020B0604020202020204" pitchFamily="34" charset="0"/>
              <a:buChar char="•"/>
            </a:pPr>
            <a:r>
              <a:rPr lang="en-US" sz="2000" dirty="0">
                <a:solidFill>
                  <a:schemeClr val="bg1">
                    <a:alpha val="80000"/>
                  </a:schemeClr>
                </a:solidFill>
                <a:effectLst/>
              </a:rPr>
              <a:t>¿</a:t>
            </a:r>
            <a:r>
              <a:rPr lang="en-US" sz="2000" dirty="0" err="1">
                <a:solidFill>
                  <a:schemeClr val="bg1">
                    <a:alpha val="80000"/>
                  </a:schemeClr>
                </a:solidFill>
                <a:effectLst/>
              </a:rPr>
              <a:t>Cuál</a:t>
            </a:r>
            <a:r>
              <a:rPr lang="en-US" sz="2000" dirty="0">
                <a:solidFill>
                  <a:schemeClr val="bg1">
                    <a:alpha val="80000"/>
                  </a:schemeClr>
                </a:solidFill>
                <a:effectLst/>
              </a:rPr>
              <a:t> es la </a:t>
            </a:r>
            <a:r>
              <a:rPr lang="en-US" sz="2000" dirty="0" err="1">
                <a:solidFill>
                  <a:schemeClr val="bg1">
                    <a:alpha val="80000"/>
                  </a:schemeClr>
                </a:solidFill>
                <a:effectLst/>
              </a:rPr>
              <a:t>relación</a:t>
            </a:r>
            <a:r>
              <a:rPr lang="en-US" sz="2000" dirty="0">
                <a:solidFill>
                  <a:schemeClr val="bg1">
                    <a:alpha val="80000"/>
                  </a:schemeClr>
                </a:solidFill>
                <a:effectLst/>
              </a:rPr>
              <a:t> entre </a:t>
            </a:r>
            <a:r>
              <a:rPr lang="en-US" sz="2000" dirty="0" err="1">
                <a:solidFill>
                  <a:schemeClr val="bg1">
                    <a:alpha val="80000"/>
                  </a:schemeClr>
                </a:solidFill>
                <a:effectLst/>
              </a:rPr>
              <a:t>el</a:t>
            </a:r>
            <a:r>
              <a:rPr lang="en-US" sz="2000" dirty="0">
                <a:solidFill>
                  <a:schemeClr val="bg1">
                    <a:alpha val="80000"/>
                  </a:schemeClr>
                </a:solidFill>
                <a:effectLst/>
              </a:rPr>
              <a:t> </a:t>
            </a:r>
            <a:r>
              <a:rPr lang="en-US" sz="2000" dirty="0" err="1">
                <a:solidFill>
                  <a:schemeClr val="bg1">
                    <a:alpha val="80000"/>
                  </a:schemeClr>
                </a:solidFill>
                <a:effectLst/>
              </a:rPr>
              <a:t>desempleo</a:t>
            </a:r>
            <a:r>
              <a:rPr lang="en-US" sz="2000" dirty="0">
                <a:solidFill>
                  <a:schemeClr val="bg1">
                    <a:alpha val="80000"/>
                  </a:schemeClr>
                </a:solidFill>
                <a:effectLst/>
              </a:rPr>
              <a:t> y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Honduras </a:t>
            </a:r>
            <a:r>
              <a:rPr lang="en-US" sz="2000" dirty="0" err="1">
                <a:solidFill>
                  <a:schemeClr val="bg1">
                    <a:alpha val="80000"/>
                  </a:schemeClr>
                </a:solidFill>
                <a:effectLst/>
              </a:rPr>
              <a:t>durante</a:t>
            </a:r>
            <a:r>
              <a:rPr lang="en-US" sz="2000" dirty="0">
                <a:solidFill>
                  <a:schemeClr val="bg1">
                    <a:alpha val="80000"/>
                  </a:schemeClr>
                </a:solidFill>
                <a:effectLst/>
              </a:rPr>
              <a:t> la </a:t>
            </a:r>
            <a:r>
              <a:rPr lang="en-US" sz="2000" dirty="0" err="1">
                <a:solidFill>
                  <a:schemeClr val="bg1">
                    <a:alpha val="80000"/>
                  </a:schemeClr>
                </a:solidFill>
                <a:effectLst/>
              </a:rPr>
              <a:t>pandemia</a:t>
            </a:r>
            <a:r>
              <a:rPr lang="en-US" sz="2000" dirty="0">
                <a:solidFill>
                  <a:schemeClr val="bg1">
                    <a:alpha val="80000"/>
                  </a:schemeClr>
                </a:solidFill>
                <a:effectLst/>
              </a:rPr>
              <a:t> del COVID-19?</a:t>
            </a:r>
          </a:p>
          <a:p>
            <a:pPr marL="342900" marR="0" lvl="0" indent="-228600">
              <a:lnSpc>
                <a:spcPct val="90000"/>
              </a:lnSpc>
              <a:spcBef>
                <a:spcPts val="0"/>
              </a:spcBef>
              <a:spcAft>
                <a:spcPts val="0"/>
              </a:spcAft>
              <a:buFont typeface="Arial" panose="020B0604020202020204" pitchFamily="34" charset="0"/>
              <a:buChar char="•"/>
            </a:pPr>
            <a:r>
              <a:rPr lang="en-US" sz="2000" dirty="0">
                <a:solidFill>
                  <a:schemeClr val="bg1">
                    <a:alpha val="80000"/>
                  </a:schemeClr>
                </a:solidFill>
                <a:effectLst/>
              </a:rPr>
              <a:t>¿</a:t>
            </a:r>
            <a:r>
              <a:rPr lang="en-US" sz="2000" dirty="0" err="1">
                <a:solidFill>
                  <a:schemeClr val="bg1">
                    <a:alpha val="80000"/>
                  </a:schemeClr>
                </a:solidFill>
                <a:effectLst/>
              </a:rPr>
              <a:t>Cuáles</a:t>
            </a:r>
            <a:r>
              <a:rPr lang="en-US" sz="2000" dirty="0">
                <a:solidFill>
                  <a:schemeClr val="bg1">
                    <a:alpha val="80000"/>
                  </a:schemeClr>
                </a:solidFill>
                <a:effectLst/>
              </a:rPr>
              <a:t> son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que </a:t>
            </a:r>
            <a:r>
              <a:rPr lang="en-US" sz="2000" dirty="0" err="1">
                <a:solidFill>
                  <a:schemeClr val="bg1">
                    <a:alpha val="80000"/>
                  </a:schemeClr>
                </a:solidFill>
                <a:effectLst/>
              </a:rPr>
              <a:t>surgieron</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Honduras </a:t>
            </a:r>
            <a:r>
              <a:rPr lang="en-US" sz="2000" dirty="0" err="1">
                <a:solidFill>
                  <a:schemeClr val="bg1">
                    <a:alpha val="80000"/>
                  </a:schemeClr>
                </a:solidFill>
                <a:effectLst/>
              </a:rPr>
              <a:t>durante</a:t>
            </a:r>
            <a:r>
              <a:rPr lang="en-US" sz="2000" dirty="0">
                <a:solidFill>
                  <a:schemeClr val="bg1">
                    <a:alpha val="80000"/>
                  </a:schemeClr>
                </a:solidFill>
                <a:effectLst/>
              </a:rPr>
              <a:t> la </a:t>
            </a:r>
            <a:r>
              <a:rPr lang="en-US" sz="2000" dirty="0" err="1">
                <a:solidFill>
                  <a:schemeClr val="bg1">
                    <a:alpha val="80000"/>
                  </a:schemeClr>
                </a:solidFill>
                <a:effectLst/>
              </a:rPr>
              <a:t>pandemia</a:t>
            </a:r>
            <a:r>
              <a:rPr lang="en-US" sz="2000" dirty="0">
                <a:solidFill>
                  <a:schemeClr val="bg1">
                    <a:alpha val="80000"/>
                  </a:schemeClr>
                </a:solidFill>
                <a:effectLst/>
              </a:rPr>
              <a:t> del COVID-19?</a:t>
            </a:r>
          </a:p>
          <a:p>
            <a:pPr marL="342900" marR="0" lvl="0" indent="-228600">
              <a:lnSpc>
                <a:spcPct val="90000"/>
              </a:lnSpc>
              <a:spcBef>
                <a:spcPts val="0"/>
              </a:spcBef>
              <a:spcAft>
                <a:spcPts val="1000"/>
              </a:spcAft>
              <a:buFont typeface="Arial" panose="020B0604020202020204" pitchFamily="34" charset="0"/>
              <a:buChar char="•"/>
            </a:pPr>
            <a:r>
              <a:rPr lang="en-US" sz="2000" dirty="0">
                <a:solidFill>
                  <a:schemeClr val="bg1">
                    <a:alpha val="80000"/>
                  </a:schemeClr>
                </a:solidFill>
                <a:effectLst/>
              </a:rPr>
              <a:t>¿</a:t>
            </a:r>
            <a:r>
              <a:rPr lang="en-US" sz="2000" dirty="0" err="1">
                <a:solidFill>
                  <a:schemeClr val="bg1">
                    <a:alpha val="80000"/>
                  </a:schemeClr>
                </a:solidFill>
                <a:effectLst/>
              </a:rPr>
              <a:t>Qué</a:t>
            </a:r>
            <a:r>
              <a:rPr lang="en-US" sz="2000" dirty="0">
                <a:solidFill>
                  <a:schemeClr val="bg1">
                    <a:alpha val="80000"/>
                  </a:schemeClr>
                </a:solidFill>
                <a:effectLst/>
              </a:rPr>
              <a:t> </a:t>
            </a:r>
            <a:r>
              <a:rPr lang="en-US" sz="2000" dirty="0" err="1">
                <a:solidFill>
                  <a:schemeClr val="bg1">
                    <a:alpha val="80000"/>
                  </a:schemeClr>
                </a:solidFill>
                <a:effectLst/>
              </a:rPr>
              <a:t>beneficios</a:t>
            </a:r>
            <a:r>
              <a:rPr lang="en-US" sz="2000" dirty="0">
                <a:solidFill>
                  <a:schemeClr val="bg1">
                    <a:alpha val="80000"/>
                  </a:schemeClr>
                </a:solidFill>
                <a:effectLst/>
              </a:rPr>
              <a:t> </a:t>
            </a:r>
            <a:r>
              <a:rPr lang="en-US" sz="2000" dirty="0" err="1">
                <a:solidFill>
                  <a:schemeClr val="bg1">
                    <a:alpha val="80000"/>
                  </a:schemeClr>
                </a:solidFill>
                <a:effectLst/>
              </a:rPr>
              <a:t>otorgan</a:t>
            </a:r>
            <a:r>
              <a:rPr lang="en-US" sz="2000" dirty="0">
                <a:solidFill>
                  <a:schemeClr val="bg1">
                    <a:alpha val="80000"/>
                  </a:schemeClr>
                </a:solidFill>
                <a:effectLst/>
              </a:rPr>
              <a:t>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a:t>
            </a:r>
            <a:r>
              <a:rPr lang="en-US" sz="2000" dirty="0" err="1">
                <a:solidFill>
                  <a:schemeClr val="bg1">
                    <a:alpha val="80000"/>
                  </a:schemeClr>
                </a:solidFill>
                <a:effectLst/>
              </a:rPr>
              <a:t>el</a:t>
            </a:r>
            <a:r>
              <a:rPr lang="en-US" sz="2000" dirty="0">
                <a:solidFill>
                  <a:schemeClr val="bg1">
                    <a:alpha val="80000"/>
                  </a:schemeClr>
                </a:solidFill>
                <a:effectLst/>
              </a:rPr>
              <a:t> sector de San Pedro Sula? </a:t>
            </a:r>
          </a:p>
        </p:txBody>
      </p:sp>
    </p:spTree>
    <p:extLst>
      <p:ext uri="{BB962C8B-B14F-4D97-AF65-F5344CB8AC3E}">
        <p14:creationId xmlns:p14="http://schemas.microsoft.com/office/powerpoint/2010/main" val="307292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cs typeface="+mj-cs"/>
              </a:rPr>
              <a:t>1.4 </a:t>
            </a:r>
            <a:r>
              <a:rPr lang="en-US" sz="5400" dirty="0" err="1">
                <a:latin typeface="+mj-lt"/>
                <a:cs typeface="+mj-cs"/>
              </a:rPr>
              <a:t>Objetivo</a:t>
            </a:r>
            <a:br>
              <a:rPr lang="en-US" sz="5400" dirty="0">
                <a:latin typeface="+mj-lt"/>
                <a:cs typeface="+mj-cs"/>
              </a:rPr>
            </a:br>
            <a:r>
              <a:rPr lang="en-US" sz="5400" dirty="0">
                <a:latin typeface="+mj-lt"/>
                <a:cs typeface="+mj-cs"/>
              </a:rPr>
              <a:t>General</a:t>
            </a:r>
            <a:r>
              <a:rPr lang="en-US" sz="5400" b="0" dirty="0">
                <a:latin typeface="+mj-lt"/>
                <a:cs typeface="+mj-cs"/>
              </a:rPr>
              <a:t> </a:t>
            </a:r>
            <a:endParaRPr lang="en-US" sz="5400" dirty="0">
              <a:latin typeface="+mj-lt"/>
              <a:cs typeface="+mj-cs"/>
            </a:endParaRPr>
          </a:p>
        </p:txBody>
      </p:sp>
      <p:sp>
        <p:nvSpPr>
          <p:cNvPr id="6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4D8A4158-CB5A-4A05-98B8-4C882E141402}"/>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14300">
              <a:lnSpc>
                <a:spcPct val="90000"/>
              </a:lnSpc>
              <a:spcAft>
                <a:spcPts val="600"/>
              </a:spcAft>
            </a:pPr>
            <a:r>
              <a:rPr lang="es-HN" sz="2200" dirty="0"/>
              <a:t>Investigar la relación que tuvo el desempleo a causa de la  pandemia con el incremento en los emprendimientos femeninos en Honduras</a:t>
            </a:r>
            <a:br>
              <a:rPr lang="en-US" sz="2200" dirty="0"/>
            </a:br>
            <a:endParaRPr lang="en-US" sz="2200" dirty="0"/>
          </a:p>
        </p:txBody>
      </p:sp>
      <p:pic>
        <p:nvPicPr>
          <p:cNvPr id="47" name="Picture 46" descr="Gráficas financieras en una pantalla oscura">
            <a:extLst>
              <a:ext uri="{FF2B5EF4-FFF2-40B4-BE49-F238E27FC236}">
                <a16:creationId xmlns:a16="http://schemas.microsoft.com/office/drawing/2014/main" id="{7F73739E-E24D-3E42-AF94-8DD5FCC4A53C}"/>
              </a:ext>
            </a:extLst>
          </p:cNvPr>
          <p:cNvPicPr>
            <a:picLocks noChangeAspect="1"/>
          </p:cNvPicPr>
          <p:nvPr/>
        </p:nvPicPr>
        <p:blipFill rotWithShape="1">
          <a:blip r:embed="rId2"/>
          <a:srcRect l="17294" r="2001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9673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Gráfico">
            <a:extLst>
              <a:ext uri="{FF2B5EF4-FFF2-40B4-BE49-F238E27FC236}">
                <a16:creationId xmlns:a16="http://schemas.microsoft.com/office/drawing/2014/main" id="{DBBDBF3C-CE41-A34F-8809-180AAF8C5C66}"/>
              </a:ext>
            </a:extLst>
          </p:cNvPr>
          <p:cNvPicPr>
            <a:picLocks noChangeAspect="1"/>
          </p:cNvPicPr>
          <p:nvPr/>
        </p:nvPicPr>
        <p:blipFill rotWithShape="1">
          <a:blip r:embed="rId2">
            <a:alphaModFix amt="35000"/>
          </a:blip>
          <a:srcRect t="3981" b="6019"/>
          <a:stretch/>
        </p:blipFill>
        <p:spPr>
          <a:xfrm>
            <a:off x="20" y="1"/>
            <a:ext cx="12191980" cy="6857999"/>
          </a:xfrm>
          <a:prstGeom prst="rect">
            <a:avLst/>
          </a:prstGeom>
        </p:spPr>
      </p:pic>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latin typeface="+mj-lt"/>
                <a:cs typeface="+mj-cs"/>
              </a:rPr>
              <a:t>1.4b </a:t>
            </a:r>
            <a:r>
              <a:rPr lang="en-US" sz="4000" dirty="0" err="1">
                <a:solidFill>
                  <a:srgbClr val="FFFFFF"/>
                </a:solidFill>
                <a:latin typeface="+mj-lt"/>
                <a:cs typeface="+mj-cs"/>
              </a:rPr>
              <a:t>Objetivos</a:t>
            </a:r>
            <a:r>
              <a:rPr lang="en-US" sz="4000" b="0" dirty="0">
                <a:solidFill>
                  <a:srgbClr val="FFFFFF"/>
                </a:solidFill>
                <a:latin typeface="+mj-lt"/>
                <a:cs typeface="+mj-cs"/>
              </a:rPr>
              <a:t> </a:t>
            </a:r>
            <a:br>
              <a:rPr lang="en-US" sz="4000" b="0" dirty="0">
                <a:solidFill>
                  <a:srgbClr val="FFFFFF"/>
                </a:solidFill>
                <a:latin typeface="+mj-lt"/>
                <a:cs typeface="+mj-cs"/>
              </a:rPr>
            </a:br>
            <a:r>
              <a:rPr lang="en-US" sz="4000" b="0" dirty="0" err="1">
                <a:solidFill>
                  <a:srgbClr val="FFFFFF"/>
                </a:solidFill>
                <a:latin typeface="+mj-lt"/>
                <a:cs typeface="+mj-cs"/>
              </a:rPr>
              <a:t>Específicos</a:t>
            </a:r>
            <a:endParaRPr lang="en-US" sz="4000" dirty="0">
              <a:solidFill>
                <a:srgbClr val="FFFFFF"/>
              </a:solidFill>
              <a:latin typeface="+mj-lt"/>
              <a:cs typeface="+mj-cs"/>
            </a:endParaRPr>
          </a:p>
        </p:txBody>
      </p:sp>
      <p:cxnSp>
        <p:nvCxnSpPr>
          <p:cNvPr id="53" name="Straight Connector 5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4D8A4158-CB5A-4A05-98B8-4C882E141402}"/>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marR="0" lvl="0" indent="-457200">
              <a:lnSpc>
                <a:spcPct val="150000"/>
              </a:lnSpc>
              <a:spcBef>
                <a:spcPts val="0"/>
              </a:spcBef>
              <a:spcAft>
                <a:spcPts val="0"/>
              </a:spcAft>
              <a:buFont typeface="+mj-lt"/>
              <a:buAutoNum type="arabicPeriod"/>
            </a:pPr>
            <a:r>
              <a:rPr lang="es-HN" sz="2000" dirty="0">
                <a:solidFill>
                  <a:srgbClr val="FFFFFF"/>
                </a:solidFill>
              </a:rPr>
              <a:t>Analizar la correlación entre el desempleo y los nuevos emprendimientos en Honduras durante la pandemia del COVID-19.</a:t>
            </a:r>
            <a:endParaRPr lang="en-US" sz="2000" dirty="0">
              <a:solidFill>
                <a:srgbClr val="FFFFFF"/>
              </a:solidFill>
            </a:endParaRPr>
          </a:p>
          <a:p>
            <a:pPr marL="457200" marR="0" lvl="0" indent="-457200">
              <a:lnSpc>
                <a:spcPct val="150000"/>
              </a:lnSpc>
              <a:spcBef>
                <a:spcPts val="0"/>
              </a:spcBef>
              <a:spcAft>
                <a:spcPts val="1000"/>
              </a:spcAft>
              <a:buFont typeface="+mj-lt"/>
              <a:buAutoNum type="arabicPeriod"/>
            </a:pPr>
            <a:r>
              <a:rPr lang="es-HN" sz="2000" dirty="0">
                <a:solidFill>
                  <a:srgbClr val="FFFFFF"/>
                </a:solidFill>
              </a:rPr>
              <a:t>Clasificar los nuevos emprendimientos que surgieron en Honduras durante la pandemia del COVID-19.</a:t>
            </a:r>
          </a:p>
          <a:p>
            <a:pPr marL="457200" marR="0" lvl="0" indent="-457200">
              <a:lnSpc>
                <a:spcPct val="150000"/>
              </a:lnSpc>
              <a:spcBef>
                <a:spcPts val="0"/>
              </a:spcBef>
              <a:spcAft>
                <a:spcPts val="1000"/>
              </a:spcAft>
              <a:buFont typeface="+mj-lt"/>
              <a:buAutoNum type="arabicPeriod"/>
            </a:pPr>
            <a:r>
              <a:rPr lang="en-US" sz="2000" dirty="0" err="1">
                <a:solidFill>
                  <a:srgbClr val="FFFFFF"/>
                </a:solidFill>
              </a:rPr>
              <a:t>Explicar</a:t>
            </a:r>
            <a:r>
              <a:rPr lang="en-US" sz="2000" dirty="0">
                <a:solidFill>
                  <a:srgbClr val="FFFFFF"/>
                </a:solidFill>
              </a:rPr>
              <a:t> </a:t>
            </a:r>
            <a:r>
              <a:rPr lang="en-US" sz="2000" dirty="0" err="1">
                <a:solidFill>
                  <a:srgbClr val="FFFFFF"/>
                </a:solidFill>
              </a:rPr>
              <a:t>los</a:t>
            </a:r>
            <a:r>
              <a:rPr lang="en-US" sz="2000" dirty="0">
                <a:solidFill>
                  <a:srgbClr val="FFFFFF"/>
                </a:solidFill>
              </a:rPr>
              <a:t> </a:t>
            </a:r>
            <a:r>
              <a:rPr lang="en-US" sz="2000" dirty="0" err="1">
                <a:solidFill>
                  <a:srgbClr val="FFFFFF"/>
                </a:solidFill>
              </a:rPr>
              <a:t>beneficios</a:t>
            </a:r>
            <a:r>
              <a:rPr lang="en-US" sz="2000" dirty="0">
                <a:solidFill>
                  <a:srgbClr val="FFFFFF"/>
                </a:solidFill>
              </a:rPr>
              <a:t> que </a:t>
            </a:r>
            <a:r>
              <a:rPr lang="en-US" sz="2000" dirty="0" err="1">
                <a:solidFill>
                  <a:srgbClr val="FFFFFF"/>
                </a:solidFill>
              </a:rPr>
              <a:t>otorgaron</a:t>
            </a:r>
            <a:r>
              <a:rPr lang="en-US" sz="2000" dirty="0">
                <a:solidFill>
                  <a:srgbClr val="FFFFFF"/>
                </a:solidFill>
              </a:rPr>
              <a:t> </a:t>
            </a:r>
            <a:r>
              <a:rPr lang="en-US" sz="2000" dirty="0" err="1">
                <a:solidFill>
                  <a:srgbClr val="FFFFFF"/>
                </a:solidFill>
              </a:rPr>
              <a:t>los</a:t>
            </a:r>
            <a:r>
              <a:rPr lang="en-US" sz="2000" dirty="0">
                <a:solidFill>
                  <a:srgbClr val="FFFFFF"/>
                </a:solidFill>
              </a:rPr>
              <a:t> </a:t>
            </a:r>
            <a:r>
              <a:rPr lang="en-US" sz="2000" dirty="0" err="1">
                <a:solidFill>
                  <a:srgbClr val="FFFFFF"/>
                </a:solidFill>
              </a:rPr>
              <a:t>nuevos</a:t>
            </a:r>
            <a:r>
              <a:rPr lang="en-US" sz="2000" dirty="0">
                <a:solidFill>
                  <a:srgbClr val="FFFFFF"/>
                </a:solidFill>
              </a:rPr>
              <a:t> </a:t>
            </a:r>
            <a:r>
              <a:rPr lang="en-US" sz="2000" dirty="0" err="1">
                <a:solidFill>
                  <a:srgbClr val="FFFFFF"/>
                </a:solidFill>
              </a:rPr>
              <a:t>emprendimientos</a:t>
            </a:r>
            <a:r>
              <a:rPr lang="en-US" sz="2000" dirty="0">
                <a:solidFill>
                  <a:srgbClr val="FFFFFF"/>
                </a:solidFill>
              </a:rPr>
              <a:t> </a:t>
            </a:r>
            <a:r>
              <a:rPr lang="en-US" sz="2000" dirty="0" err="1">
                <a:solidFill>
                  <a:srgbClr val="FFFFFF"/>
                </a:solidFill>
              </a:rPr>
              <a:t>en</a:t>
            </a:r>
            <a:r>
              <a:rPr lang="en-US" sz="2000" dirty="0">
                <a:solidFill>
                  <a:srgbClr val="FFFFFF"/>
                </a:solidFill>
              </a:rPr>
              <a:t> </a:t>
            </a:r>
            <a:r>
              <a:rPr lang="en-US" sz="2000" dirty="0" err="1">
                <a:solidFill>
                  <a:srgbClr val="FFFFFF"/>
                </a:solidFill>
              </a:rPr>
              <a:t>el</a:t>
            </a:r>
            <a:r>
              <a:rPr lang="en-US" sz="2000" dirty="0">
                <a:solidFill>
                  <a:srgbClr val="FFFFFF"/>
                </a:solidFill>
              </a:rPr>
              <a:t> sector de San Pedro Sula.</a:t>
            </a:r>
          </a:p>
        </p:txBody>
      </p:sp>
    </p:spTree>
    <p:extLst>
      <p:ext uri="{BB962C8B-B14F-4D97-AF65-F5344CB8AC3E}">
        <p14:creationId xmlns:p14="http://schemas.microsoft.com/office/powerpoint/2010/main" val="104264651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871D-CB01-47C2-B5BD-7EAC314DB7CF}"/>
              </a:ext>
            </a:extLst>
          </p:cNvPr>
          <p:cNvSpPr>
            <a:spLocks noGrp="1"/>
          </p:cNvSpPr>
          <p:nvPr>
            <p:ph type="title"/>
          </p:nvPr>
        </p:nvSpPr>
        <p:spPr>
          <a:xfrm>
            <a:off x="6417733" y="490537"/>
            <a:ext cx="5291663" cy="1628775"/>
          </a:xfrm>
        </p:spPr>
        <p:txBody>
          <a:bodyPr vert="horz" lIns="91440" tIns="45720" rIns="91440" bIns="45720" rtlCol="0" anchor="b">
            <a:normAutofit/>
          </a:bodyPr>
          <a:lstStyle/>
          <a:p>
            <a:r>
              <a:rPr lang="en-US" sz="4000" b="1">
                <a:effectLst/>
                <a:latin typeface="+mj-lt"/>
                <a:cs typeface="+mj-cs"/>
              </a:rPr>
              <a:t>1.5 JUSTIFICACIÓN</a:t>
            </a:r>
            <a:endParaRPr lang="en-US" sz="4000">
              <a:latin typeface="+mj-lt"/>
              <a:cs typeface="+mj-cs"/>
            </a:endParaRPr>
          </a:p>
        </p:txBody>
      </p:sp>
      <p:pic>
        <p:nvPicPr>
          <p:cNvPr id="7" name="Picture 6">
            <a:extLst>
              <a:ext uri="{FF2B5EF4-FFF2-40B4-BE49-F238E27FC236}">
                <a16:creationId xmlns:a16="http://schemas.microsoft.com/office/drawing/2014/main" id="{78E2C9A2-0082-801D-B4BD-BC89A95C05FC}"/>
              </a:ext>
            </a:extLst>
          </p:cNvPr>
          <p:cNvPicPr>
            <a:picLocks noChangeAspect="1"/>
          </p:cNvPicPr>
          <p:nvPr/>
        </p:nvPicPr>
        <p:blipFill rotWithShape="1">
          <a:blip r:embed="rId2"/>
          <a:srcRect l="34974" r="5677"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6" name="TextBox 3">
            <a:extLst>
              <a:ext uri="{FF2B5EF4-FFF2-40B4-BE49-F238E27FC236}">
                <a16:creationId xmlns:a16="http://schemas.microsoft.com/office/drawing/2014/main" id="{F4669BE3-AA6E-8545-EB82-EB737AEFD066}"/>
              </a:ext>
            </a:extLst>
          </p:cNvPr>
          <p:cNvGraphicFramePr/>
          <p:nvPr>
            <p:extLst>
              <p:ext uri="{D42A27DB-BD31-4B8C-83A1-F6EECF244321}">
                <p14:modId xmlns:p14="http://schemas.microsoft.com/office/powerpoint/2010/main" val="2355211021"/>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9201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337</TotalTime>
  <Words>2453</Words>
  <Application>Microsoft Office PowerPoint</Application>
  <PresentationFormat>Widescreen</PresentationFormat>
  <Paragraphs>114</Paragraphs>
  <Slides>17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Segoe UI</vt:lpstr>
      <vt:lpstr>Symbol</vt:lpstr>
      <vt:lpstr>Times New Roman</vt:lpstr>
      <vt:lpstr>Office Theme</vt:lpstr>
      <vt:lpstr>Exposición de Cap.10 Análisis de datos cuantitativos  - Estadística Descriptiva - Medidas de tendencia central - Medias de Variabilidad </vt:lpstr>
      <vt:lpstr>1.1 Introducción</vt:lpstr>
      <vt:lpstr>1.2 Antecedentes</vt:lpstr>
      <vt:lpstr>PowerPoint Presentation</vt:lpstr>
      <vt:lpstr>1.3 Definición del Problema</vt:lpstr>
      <vt:lpstr>1.3b Definición del Problema</vt:lpstr>
      <vt:lpstr>1.4 Objetivo General </vt:lpstr>
      <vt:lpstr>1.4b Objetivos  Específicos</vt:lpstr>
      <vt:lpstr>1.5 JUSTIFICACIÓN</vt:lpstr>
      <vt:lpstr> CAPÍTULO II: Marco Teórico  </vt:lpstr>
      <vt:lpstr>2.1 ANALISIS DE SITUACIÓN ACTUAL </vt:lpstr>
      <vt:lpstr>PowerPoint Presentation</vt:lpstr>
      <vt:lpstr>CAPÍTULO III Metodología </vt:lpstr>
      <vt:lpstr>3.1 Cuadro de congruencia metodológica   </vt:lpstr>
      <vt:lpstr>3.3 Formulación de hipótesis </vt:lpstr>
      <vt:lpstr>3.6 Instrumentos de recolección de datos </vt:lpstr>
      <vt:lpstr>5.1 Conclusiones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INSERTE TÍTULO AQUÍ</dc:title>
  <dc:creator>JENNIFER DANIELA AGUILERA CASTILLO</dc:creator>
  <cp:lastModifiedBy>Marcello Montes de Oca</cp:lastModifiedBy>
  <cp:revision>718</cp:revision>
  <dcterms:created xsi:type="dcterms:W3CDTF">2021-01-27T23:19:03Z</dcterms:created>
  <dcterms:modified xsi:type="dcterms:W3CDTF">2022-03-17T16:50:46Z</dcterms:modified>
</cp:coreProperties>
</file>